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86" r:id="rId2"/>
    <p:sldId id="298" r:id="rId3"/>
    <p:sldId id="303" r:id="rId4"/>
    <p:sldId id="304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299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微软雅黑" panose="020B0503020204020204" pitchFamily="34" charset="-122"/>
      <p:regular r:id="rId22"/>
      <p:bold r:id="rId23"/>
    </p:embeddedFont>
    <p:embeddedFont>
      <p:font typeface="楷体" panose="02010609060101010101" pitchFamily="49" charset="-122"/>
      <p:regular r:id="rId24"/>
    </p:embeddedFont>
    <p:embeddedFont>
      <p:font typeface="Cambria Math" panose="02040503050406030204" pitchFamily="18" charset="0"/>
      <p:regular r:id="rId25"/>
    </p:embeddedFont>
  </p:embeddedFontLst>
  <p:defaultTextStyle>
    <a:defPPr>
      <a:defRPr lang="zh-CN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98"/>
    <a:srgbClr val="9C0562"/>
    <a:srgbClr val="404040"/>
    <a:srgbClr val="17375E"/>
    <a:srgbClr val="26313E"/>
    <a:srgbClr val="558ED5"/>
    <a:srgbClr val="4BACC6"/>
    <a:srgbClr val="A6A6A6"/>
    <a:srgbClr val="548ED5"/>
    <a:srgbClr val="5193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37"/>
    <p:restoredTop sz="94081" autoAdjust="0"/>
  </p:normalViewPr>
  <p:slideViewPr>
    <p:cSldViewPr>
      <p:cViewPr varScale="1">
        <p:scale>
          <a:sx n="102" d="100"/>
          <a:sy n="102" d="100"/>
        </p:scale>
        <p:origin x="1014" y="10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\\Mac\Home\Desktop\111.xlsx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file:///\\Mac\Home\Desktop\111.xlsx" TargetMode="External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3558883774543022E-2"/>
          <c:y val="9.515891633589689E-2"/>
          <c:w val="0.91281634287239521"/>
          <c:h val="0.539751402859401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Sheet3!$B$1</c:f>
              <c:strCache>
                <c:ptCount val="1"/>
                <c:pt idx="0">
                  <c:v>市净率</c:v>
                </c:pt>
              </c:strCache>
            </c:strRef>
          </c:tx>
          <c:spPr>
            <a:solidFill>
              <a:srgbClr val="004098"/>
            </a:solidFill>
            <a:ln w="25400" cap="flat" cmpd="sng" algn="ctr">
              <a:solidFill>
                <a:srgbClr val="004098"/>
              </a:solidFill>
              <a:prstDash val="solid"/>
              <a:round/>
              <a:headEnd type="none" w="med" len="med"/>
              <a:tailEnd type="none" w="med" len="med"/>
            </a:ln>
          </c:spPr>
          <c:invertIfNegative val="0"/>
          <c:cat>
            <c:strRef>
              <c:f>Sheet3!$A$2:$A$31</c:f>
              <c:strCache>
                <c:ptCount val="30"/>
                <c:pt idx="0">
                  <c:v>食品饮料</c:v>
                </c:pt>
                <c:pt idx="1">
                  <c:v>消费者服务</c:v>
                </c:pt>
                <c:pt idx="2">
                  <c:v>医药</c:v>
                </c:pt>
                <c:pt idx="3">
                  <c:v>计算机</c:v>
                </c:pt>
                <c:pt idx="4">
                  <c:v>电子</c:v>
                </c:pt>
                <c:pt idx="5">
                  <c:v>农林牧渔</c:v>
                </c:pt>
                <c:pt idx="6">
                  <c:v>国防军工</c:v>
                </c:pt>
                <c:pt idx="7">
                  <c:v>家电</c:v>
                </c:pt>
                <c:pt idx="8">
                  <c:v>通信</c:v>
                </c:pt>
                <c:pt idx="9">
                  <c:v>电力设备及新能源</c:v>
                </c:pt>
                <c:pt idx="10">
                  <c:v>轻工制造</c:v>
                </c:pt>
                <c:pt idx="11">
                  <c:v>传媒</c:v>
                </c:pt>
                <c:pt idx="12">
                  <c:v>基础化工</c:v>
                </c:pt>
                <c:pt idx="13">
                  <c:v>建材</c:v>
                </c:pt>
                <c:pt idx="14">
                  <c:v>机械</c:v>
                </c:pt>
                <c:pt idx="15">
                  <c:v>有色金属</c:v>
                </c:pt>
                <c:pt idx="16">
                  <c:v>综合金融</c:v>
                </c:pt>
                <c:pt idx="17">
                  <c:v>非银行金融</c:v>
                </c:pt>
                <c:pt idx="18">
                  <c:v>汽车</c:v>
                </c:pt>
                <c:pt idx="19">
                  <c:v>商贸零售</c:v>
                </c:pt>
                <c:pt idx="20">
                  <c:v>综合</c:v>
                </c:pt>
                <c:pt idx="21">
                  <c:v>纺织服装</c:v>
                </c:pt>
                <c:pt idx="22">
                  <c:v>交通运输</c:v>
                </c:pt>
                <c:pt idx="23">
                  <c:v>电力及公用事业</c:v>
                </c:pt>
                <c:pt idx="24">
                  <c:v>房地产</c:v>
                </c:pt>
                <c:pt idx="25">
                  <c:v>钢铁</c:v>
                </c:pt>
                <c:pt idx="26">
                  <c:v>建筑</c:v>
                </c:pt>
                <c:pt idx="27">
                  <c:v>煤炭</c:v>
                </c:pt>
                <c:pt idx="28">
                  <c:v>石油石化</c:v>
                </c:pt>
                <c:pt idx="29">
                  <c:v>银行</c:v>
                </c:pt>
              </c:strCache>
            </c:strRef>
          </c:cat>
          <c:val>
            <c:numRef>
              <c:f>Sheet3!$B$2:$B$31</c:f>
              <c:numCache>
                <c:formatCode>General</c:formatCode>
                <c:ptCount val="30"/>
                <c:pt idx="0">
                  <c:v>9.3758999999999997</c:v>
                </c:pt>
                <c:pt idx="1">
                  <c:v>7.7950999999999997</c:v>
                </c:pt>
                <c:pt idx="2">
                  <c:v>6.0625</c:v>
                </c:pt>
                <c:pt idx="3">
                  <c:v>5.8775000000000004</c:v>
                </c:pt>
                <c:pt idx="4">
                  <c:v>5.7141000000000002</c:v>
                </c:pt>
                <c:pt idx="5">
                  <c:v>4.8529</c:v>
                </c:pt>
                <c:pt idx="6">
                  <c:v>4.3056999999999999</c:v>
                </c:pt>
                <c:pt idx="7">
                  <c:v>3.7136999999999998</c:v>
                </c:pt>
                <c:pt idx="8">
                  <c:v>3.3887999999999998</c:v>
                </c:pt>
                <c:pt idx="9">
                  <c:v>3.0545</c:v>
                </c:pt>
                <c:pt idx="10">
                  <c:v>2.9510000000000001</c:v>
                </c:pt>
                <c:pt idx="11">
                  <c:v>2.9312999999999998</c:v>
                </c:pt>
                <c:pt idx="12">
                  <c:v>2.9056999999999999</c:v>
                </c:pt>
                <c:pt idx="13">
                  <c:v>2.8776999999999999</c:v>
                </c:pt>
                <c:pt idx="14">
                  <c:v>2.8672</c:v>
                </c:pt>
                <c:pt idx="15">
                  <c:v>2.6637</c:v>
                </c:pt>
                <c:pt idx="16">
                  <c:v>2.3342999999999998</c:v>
                </c:pt>
                <c:pt idx="17">
                  <c:v>2.1486000000000001</c:v>
                </c:pt>
                <c:pt idx="18">
                  <c:v>1.9501999999999999</c:v>
                </c:pt>
                <c:pt idx="19">
                  <c:v>1.7861</c:v>
                </c:pt>
                <c:pt idx="20">
                  <c:v>1.7519</c:v>
                </c:pt>
                <c:pt idx="21">
                  <c:v>1.7209000000000001</c:v>
                </c:pt>
                <c:pt idx="22">
                  <c:v>1.6072</c:v>
                </c:pt>
                <c:pt idx="23">
                  <c:v>1.5488999999999999</c:v>
                </c:pt>
                <c:pt idx="24">
                  <c:v>1.3577999999999999</c:v>
                </c:pt>
                <c:pt idx="25">
                  <c:v>1.0448999999999999</c:v>
                </c:pt>
                <c:pt idx="26">
                  <c:v>0.94789999999999996</c:v>
                </c:pt>
                <c:pt idx="27">
                  <c:v>0.92030000000000001</c:v>
                </c:pt>
                <c:pt idx="28">
                  <c:v>0.91569999999999996</c:v>
                </c:pt>
                <c:pt idx="29">
                  <c:v>0.64190000000000003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35-4949-9DBA-EA0A63E27A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26884864"/>
        <c:axId val="526886784"/>
      </c:barChart>
      <c:catAx>
        <c:axId val="526884864"/>
        <c:scaling>
          <c:orientation val="minMax"/>
        </c:scaling>
        <c:delete val="0"/>
        <c:axPos val="b"/>
        <c:numFmt formatCode="General" sourceLinked="0"/>
        <c:majorTickMark val="in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eaVert"/>
          <a:lstStyle/>
          <a:p>
            <a:pPr>
              <a:defRPr/>
            </a:pPr>
            <a:endParaRPr lang="zh-CN"/>
          </a:p>
        </c:txPr>
        <c:crossAx val="526886784"/>
        <c:crosses val="autoZero"/>
        <c:auto val="0"/>
        <c:lblAlgn val="ctr"/>
        <c:lblOffset val="100"/>
        <c:noMultiLvlLbl val="0"/>
      </c:catAx>
      <c:valAx>
        <c:axId val="526886784"/>
        <c:scaling>
          <c:orientation val="minMax"/>
        </c:scaling>
        <c:delete val="0"/>
        <c:axPos val="l"/>
        <c:numFmt formatCode="General" sourceLinked="0"/>
        <c:majorTickMark val="in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zh-CN"/>
          </a:p>
        </c:txPr>
        <c:crossAx val="526884864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5.7006539436807689E-2"/>
          <c:y val="2.5073746312684365E-2"/>
          <c:w val="0.90036300547177361"/>
          <c:h val="0.11254562297359889"/>
        </c:manualLayout>
      </c:layout>
      <c:overlay val="0"/>
      <c:spPr>
        <a:solidFill>
          <a:srgbClr val="FFFFFF"/>
        </a:solidFill>
        <a:ln w="25400">
          <a:noFill/>
        </a:ln>
      </c:spPr>
    </c:legend>
    <c:plotVisOnly val="1"/>
    <c:dispBlanksAs val="gap"/>
    <c:showDLblsOverMax val="0"/>
  </c:chart>
  <c:spPr>
    <a:solidFill>
      <a:srgbClr val="FFFFFF"/>
    </a:solidFill>
    <a:ln w="9525">
      <a:noFill/>
    </a:ln>
  </c:spPr>
  <c:txPr>
    <a:bodyPr/>
    <a:lstStyle/>
    <a:p>
      <a:pPr>
        <a:defRPr sz="1050" b="0" i="0" u="none" strike="noStrike" baseline="0">
          <a:solidFill>
            <a:srgbClr val="000000"/>
          </a:solidFill>
          <a:latin typeface="Tahoma" pitchFamily="34" charset="0"/>
          <a:ea typeface="楷体_GB2312" pitchFamily="49" charset="-122"/>
          <a:cs typeface="Arial"/>
        </a:defRPr>
      </a:pPr>
      <a:endParaRPr lang="zh-CN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9493622619206495E-2"/>
          <c:y val="0.10128585858585859"/>
          <c:w val="0.91281634287239521"/>
          <c:h val="0.5763909090909090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Sheet1!$J$9</c:f>
              <c:strCache>
                <c:ptCount val="1"/>
                <c:pt idx="0">
                  <c:v>市净率中位数</c:v>
                </c:pt>
              </c:strCache>
            </c:strRef>
          </c:tx>
          <c:spPr>
            <a:solidFill>
              <a:srgbClr val="004098"/>
            </a:solidFill>
            <a:ln w="25400" cap="flat" cmpd="sng" algn="ctr">
              <a:solidFill>
                <a:srgbClr val="004098"/>
              </a:solidFill>
              <a:prstDash val="solid"/>
              <a:round/>
              <a:headEnd type="none" w="med" len="med"/>
              <a:tailEnd type="none" w="med" len="med"/>
            </a:ln>
          </c:spPr>
          <c:invertIfNegative val="0"/>
          <c:cat>
            <c:strRef>
              <c:f>Sheet1!$I$10:$I$17</c:f>
              <c:strCache>
                <c:ptCount val="8"/>
                <c:pt idx="0">
                  <c:v>&lt;30亿</c:v>
                </c:pt>
                <c:pt idx="1">
                  <c:v>30-50亿</c:v>
                </c:pt>
                <c:pt idx="2">
                  <c:v>50-100亿</c:v>
                </c:pt>
                <c:pt idx="3">
                  <c:v>100-200亿</c:v>
                </c:pt>
                <c:pt idx="4">
                  <c:v>200-500亿</c:v>
                </c:pt>
                <c:pt idx="5">
                  <c:v>500-800亿</c:v>
                </c:pt>
                <c:pt idx="6">
                  <c:v>800-1000亿</c:v>
                </c:pt>
                <c:pt idx="7">
                  <c:v>&gt;1000亿</c:v>
                </c:pt>
              </c:strCache>
            </c:strRef>
          </c:cat>
          <c:val>
            <c:numRef>
              <c:f>Sheet1!$J$10:$J$17</c:f>
              <c:numCache>
                <c:formatCode>General</c:formatCode>
                <c:ptCount val="8"/>
                <c:pt idx="0">
                  <c:v>2.7414000000000001</c:v>
                </c:pt>
                <c:pt idx="1">
                  <c:v>2.6833999999999998</c:v>
                </c:pt>
                <c:pt idx="2">
                  <c:v>2.8746499999999999</c:v>
                </c:pt>
                <c:pt idx="3">
                  <c:v>3.2720000000000002</c:v>
                </c:pt>
                <c:pt idx="4">
                  <c:v>3.7487500000000002</c:v>
                </c:pt>
                <c:pt idx="5">
                  <c:v>5.2070999999999996</c:v>
                </c:pt>
                <c:pt idx="6">
                  <c:v>5.9268999999999998</c:v>
                </c:pt>
                <c:pt idx="7">
                  <c:v>3.6367000000000003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16-44B8-8928-1C0ABB102A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26884864"/>
        <c:axId val="526886784"/>
      </c:barChart>
      <c:catAx>
        <c:axId val="526884864"/>
        <c:scaling>
          <c:orientation val="minMax"/>
        </c:scaling>
        <c:delete val="0"/>
        <c:axPos val="b"/>
        <c:numFmt formatCode="General" sourceLinked="0"/>
        <c:majorTickMark val="in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3600000" vert="horz"/>
          <a:lstStyle/>
          <a:p>
            <a:pPr>
              <a:defRPr/>
            </a:pPr>
            <a:endParaRPr lang="zh-CN"/>
          </a:p>
        </c:txPr>
        <c:crossAx val="526886784"/>
        <c:crosses val="autoZero"/>
        <c:auto val="0"/>
        <c:lblAlgn val="ctr"/>
        <c:lblOffset val="100"/>
        <c:noMultiLvlLbl val="0"/>
      </c:catAx>
      <c:valAx>
        <c:axId val="526886784"/>
        <c:scaling>
          <c:orientation val="minMax"/>
        </c:scaling>
        <c:delete val="0"/>
        <c:axPos val="l"/>
        <c:numFmt formatCode="General" sourceLinked="0"/>
        <c:majorTickMark val="in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zh-CN"/>
          </a:p>
        </c:txPr>
        <c:crossAx val="526884864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5.7006539436807689E-2"/>
          <c:y val="2.5073746312684365E-2"/>
          <c:w val="0.90036300547177361"/>
          <c:h val="0.11254562297359889"/>
        </c:manualLayout>
      </c:layout>
      <c:overlay val="0"/>
      <c:spPr>
        <a:solidFill>
          <a:srgbClr val="FFFFFF"/>
        </a:solidFill>
        <a:ln w="25400">
          <a:noFill/>
        </a:ln>
      </c:spPr>
    </c:legend>
    <c:plotVisOnly val="1"/>
    <c:dispBlanksAs val="gap"/>
    <c:showDLblsOverMax val="0"/>
  </c:chart>
  <c:spPr>
    <a:solidFill>
      <a:srgbClr val="FFFFFF"/>
    </a:solidFill>
    <a:ln w="9525">
      <a:noFill/>
    </a:ln>
  </c:spPr>
  <c:txPr>
    <a:bodyPr/>
    <a:lstStyle/>
    <a:p>
      <a:pPr>
        <a:defRPr sz="1050" b="0" i="0" u="none" strike="noStrike" baseline="0">
          <a:solidFill>
            <a:srgbClr val="000000"/>
          </a:solidFill>
          <a:latin typeface="Tahoma" pitchFamily="34" charset="0"/>
          <a:ea typeface="楷体_GB2312" pitchFamily="49" charset="-122"/>
          <a:cs typeface="Arial"/>
        </a:defRPr>
      </a:pPr>
      <a:endParaRPr lang="zh-CN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6B9AFD-AEBB-47EE-952A-F78E514D06BB}" type="datetimeFigureOut">
              <a:rPr lang="zh-CN" altLang="en-US" smtClean="0"/>
              <a:t>2020/8/23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6C2E3B-BBE0-4BD5-B805-F48D93E3C6E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6C2E3B-BBE0-4BD5-B805-F48D93E3C6E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722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6C2E3B-BBE0-4BD5-B805-F48D93E3C6E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8480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6C2E3B-BBE0-4BD5-B805-F48D93E3C6E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1496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6C2E3B-BBE0-4BD5-B805-F48D93E3C6E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4914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6C2E3B-BBE0-4BD5-B805-F48D93E3C6E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1312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6C2E3B-BBE0-4BD5-B805-F48D93E3C6E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9539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6C2E3B-BBE0-4BD5-B805-F48D93E3C6E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19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6C2E3B-BBE0-4BD5-B805-F48D93E3C6E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505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6C2E3B-BBE0-4BD5-B805-F48D93E3C6E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651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6C2E3B-BBE0-4BD5-B805-F48D93E3C6E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3517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6C2E3B-BBE0-4BD5-B805-F48D93E3C6E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583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6C2E3B-BBE0-4BD5-B805-F48D93E3C6E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7735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6C2E3B-BBE0-4BD5-B805-F48D93E3C6E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975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6C2E3B-BBE0-4BD5-B805-F48D93E3C6E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729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66D98-1745-497F-AD4F-B0F71F7A6387}" type="datetimeFigureOut">
              <a:rPr lang="zh-CN" altLang="en-US" smtClean="0"/>
              <a:t>2020/8/23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1124-6089-454A-8A78-5EB9AE7098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66D98-1745-497F-AD4F-B0F71F7A6387}" type="datetimeFigureOut">
              <a:rPr lang="zh-CN" altLang="en-US" smtClean="0"/>
              <a:t>2020/8/23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1124-6089-454A-8A78-5EB9AE7098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06375"/>
            <a:ext cx="2743200" cy="438785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06375"/>
            <a:ext cx="8026400" cy="43878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66D98-1745-497F-AD4F-B0F71F7A6387}" type="datetimeFigureOut">
              <a:rPr lang="zh-CN" altLang="en-US" smtClean="0"/>
              <a:t>2020/8/23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1124-6089-454A-8A78-5EB9AE7098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66D98-1745-497F-AD4F-B0F71F7A6387}" type="datetimeFigureOut">
              <a:rPr lang="zh-CN" altLang="en-US" smtClean="0"/>
              <a:t>2020/8/23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1124-6089-454A-8A78-5EB9AE7098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66D98-1745-497F-AD4F-B0F71F7A6387}" type="datetimeFigureOut">
              <a:rPr lang="zh-CN" altLang="en-US" smtClean="0"/>
              <a:t>2020/8/23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1124-6089-454A-8A78-5EB9AE7098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66D98-1745-497F-AD4F-B0F71F7A6387}" type="datetimeFigureOut">
              <a:rPr lang="zh-CN" altLang="en-US" smtClean="0"/>
              <a:t>2020/8/23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1124-6089-454A-8A78-5EB9AE7098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66D98-1745-497F-AD4F-B0F71F7A6387}" type="datetimeFigureOut">
              <a:rPr lang="zh-CN" altLang="en-US" smtClean="0"/>
              <a:t>2020/8/23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1124-6089-454A-8A78-5EB9AE7098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66D98-1745-497F-AD4F-B0F71F7A6387}" type="datetimeFigureOut">
              <a:rPr lang="zh-CN" altLang="en-US" smtClean="0"/>
              <a:t>2020/8/23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1124-6089-454A-8A78-5EB9AE7098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66D98-1745-497F-AD4F-B0F71F7A6387}" type="datetimeFigureOut">
              <a:rPr lang="zh-CN" altLang="en-US" smtClean="0"/>
              <a:t>2020/8/23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1124-6089-454A-8A78-5EB9AE7098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66D98-1745-497F-AD4F-B0F71F7A6387}" type="datetimeFigureOut">
              <a:rPr lang="zh-CN" altLang="en-US" smtClean="0"/>
              <a:t>2020/8/23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1124-6089-454A-8A78-5EB9AE7098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66D98-1745-497F-AD4F-B0F71F7A6387}" type="datetimeFigureOut">
              <a:rPr lang="zh-CN" altLang="en-US" smtClean="0"/>
              <a:t>2020/8/23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51124-6089-454A-8A78-5EB9AE7098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966D98-1745-497F-AD4F-B0F71F7A6387}" type="datetimeFigureOut">
              <a:rPr lang="zh-CN" altLang="en-US" smtClean="0"/>
              <a:t>2020/8/23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51124-6089-454A-8A78-5EB9AE70982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2">
            <a:extLst>
              <a:ext uri="{FF2B5EF4-FFF2-40B4-BE49-F238E27FC236}">
                <a16:creationId xmlns:a16="http://schemas.microsoft.com/office/drawing/2014/main" id="{DE1D38DD-5568-4125-AD80-75A594E58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8" y="3392488"/>
            <a:ext cx="12190304" cy="346551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24DFB30-5A70-4DC8-8780-B1BEE7F88DFD}"/>
              </a:ext>
            </a:extLst>
          </p:cNvPr>
          <p:cNvSpPr/>
          <p:nvPr/>
        </p:nvSpPr>
        <p:spPr>
          <a:xfrm>
            <a:off x="0" y="3392488"/>
            <a:ext cx="12192000" cy="3465512"/>
          </a:xfrm>
          <a:prstGeom prst="rect">
            <a:avLst/>
          </a:prstGeom>
          <a:solidFill>
            <a:srgbClr val="17375E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0A77490-2B7D-4474-9017-B00ADD4C5846}"/>
              </a:ext>
            </a:extLst>
          </p:cNvPr>
          <p:cNvSpPr/>
          <p:nvPr/>
        </p:nvSpPr>
        <p:spPr>
          <a:xfrm>
            <a:off x="1622176" y="1377548"/>
            <a:ext cx="9365205" cy="3271950"/>
          </a:xfrm>
          <a:prstGeom prst="rect">
            <a:avLst/>
          </a:prstGeom>
          <a:solidFill>
            <a:schemeClr val="bg1"/>
          </a:solidFill>
          <a:ln w="28575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4171C71-B168-453A-9309-07B16AF9BDBD}"/>
              </a:ext>
            </a:extLst>
          </p:cNvPr>
          <p:cNvSpPr txBox="1"/>
          <p:nvPr/>
        </p:nvSpPr>
        <p:spPr>
          <a:xfrm>
            <a:off x="1853730" y="1412776"/>
            <a:ext cx="84845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endParaRPr lang="en-US" altLang="zh-CN" sz="2800" b="1" dirty="0">
              <a:solidFill>
                <a:srgbClr val="17375E"/>
              </a:solidFill>
              <a:latin typeface="微软雅黑" pitchFamily="34" charset="-122"/>
              <a:ea typeface="微软雅黑" pitchFamily="34" charset="-122"/>
              <a:sym typeface="+mn-lt"/>
            </a:endParaRPr>
          </a:p>
          <a:p>
            <a:pPr algn="ctr">
              <a:defRPr/>
            </a:pPr>
            <a:r>
              <a:rPr lang="zh-CN" altLang="en-US" sz="3600" b="1" dirty="0">
                <a:solidFill>
                  <a:srgbClr val="17375E"/>
                </a:solidFill>
                <a:latin typeface="微软雅黑" pitchFamily="34" charset="-122"/>
                <a:ea typeface="微软雅黑" pitchFamily="34" charset="-122"/>
                <a:sym typeface="+mn-lt"/>
              </a:rPr>
              <a:t>“新统学，再出发”</a:t>
            </a:r>
            <a:endParaRPr lang="en-US" altLang="zh-CN" sz="3600" b="1" dirty="0">
              <a:solidFill>
                <a:srgbClr val="17375E"/>
              </a:solidFill>
              <a:latin typeface="微软雅黑" pitchFamily="34" charset="-122"/>
              <a:ea typeface="微软雅黑" pitchFamily="34" charset="-122"/>
              <a:sym typeface="+mn-lt"/>
            </a:endParaRPr>
          </a:p>
          <a:p>
            <a:pPr algn="ctr">
              <a:defRPr/>
            </a:pPr>
            <a:r>
              <a:rPr lang="zh-CN" altLang="en-US" sz="3600" b="1" dirty="0">
                <a:solidFill>
                  <a:srgbClr val="17375E"/>
                </a:solidFill>
                <a:latin typeface="微软雅黑" pitchFamily="34" charset="-122"/>
                <a:ea typeface="微软雅黑" pitchFamily="34" charset="-122"/>
                <a:sym typeface="+mn-lt"/>
              </a:rPr>
              <a:t>大数据实战在线培训</a:t>
            </a:r>
            <a:endParaRPr lang="en-US" altLang="zh-CN" sz="3600" b="1" dirty="0">
              <a:solidFill>
                <a:srgbClr val="17375E"/>
              </a:solidFill>
              <a:latin typeface="微软雅黑" pitchFamily="34" charset="-122"/>
              <a:ea typeface="微软雅黑" pitchFamily="34" charset="-122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4FFDD3E-A7D1-441B-9769-C0A595B06880}"/>
              </a:ext>
            </a:extLst>
          </p:cNvPr>
          <p:cNvSpPr txBox="1"/>
          <p:nvPr/>
        </p:nvSpPr>
        <p:spPr>
          <a:xfrm>
            <a:off x="2599982" y="3573016"/>
            <a:ext cx="7409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17375E"/>
                </a:solidFill>
                <a:latin typeface="微软雅黑" pitchFamily="34" charset="-122"/>
                <a:ea typeface="微软雅黑" pitchFamily="34" charset="-122"/>
                <a:sym typeface="+mn-lt"/>
              </a:rPr>
              <a:t>北京师范大学统计学院研究生会</a:t>
            </a:r>
            <a:endParaRPr lang="en-US" altLang="zh-CN" b="1" dirty="0">
              <a:solidFill>
                <a:srgbClr val="17375E"/>
              </a:solidFill>
              <a:latin typeface="微软雅黑" pitchFamily="34" charset="-122"/>
              <a:ea typeface="微软雅黑" pitchFamily="34" charset="-122"/>
              <a:sym typeface="+mn-lt"/>
            </a:endParaRPr>
          </a:p>
          <a:p>
            <a:pPr algn="ctr"/>
            <a:r>
              <a:rPr lang="en-US" altLang="zh-CN" b="1" dirty="0">
                <a:solidFill>
                  <a:srgbClr val="17375E"/>
                </a:solidFill>
                <a:latin typeface="微软雅黑" pitchFamily="34" charset="-122"/>
                <a:ea typeface="微软雅黑" pitchFamily="34" charset="-122"/>
                <a:sym typeface="+mn-lt"/>
              </a:rPr>
              <a:t>2020</a:t>
            </a:r>
            <a:r>
              <a:rPr lang="zh-CN" altLang="en-US" b="1" dirty="0">
                <a:solidFill>
                  <a:srgbClr val="17375E"/>
                </a:solidFill>
                <a:latin typeface="微软雅黑" pitchFamily="34" charset="-122"/>
                <a:ea typeface="微软雅黑" pitchFamily="34" charset="-122"/>
                <a:sym typeface="+mn-lt"/>
              </a:rPr>
              <a:t>年</a:t>
            </a:r>
            <a:r>
              <a:rPr lang="en-US" altLang="zh-CN" b="1" dirty="0">
                <a:solidFill>
                  <a:srgbClr val="17375E"/>
                </a:solidFill>
                <a:latin typeface="微软雅黑" pitchFamily="34" charset="-122"/>
                <a:ea typeface="微软雅黑" pitchFamily="34" charset="-122"/>
                <a:sym typeface="+mn-lt"/>
              </a:rPr>
              <a:t>7-9</a:t>
            </a:r>
            <a:r>
              <a:rPr lang="zh-CN" altLang="en-US" b="1" dirty="0">
                <a:solidFill>
                  <a:srgbClr val="17375E"/>
                </a:solidFill>
                <a:latin typeface="微软雅黑" pitchFamily="34" charset="-122"/>
                <a:ea typeface="微软雅黑" pitchFamily="34" charset="-122"/>
                <a:sym typeface="+mn-lt"/>
              </a:rPr>
              <a:t>月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3BB2620-63D2-44B9-9A60-209F7B3621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28" y="51470"/>
            <a:ext cx="2419790" cy="66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54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9161" y="209459"/>
            <a:ext cx="5400000" cy="339221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932393" y="209458"/>
            <a:ext cx="5760000" cy="3392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3BB2620-63D2-44B9-9A60-209F7B3621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87" y="233194"/>
            <a:ext cx="1062758" cy="2917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23392" y="210126"/>
            <a:ext cx="3312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四、多因子模型的实现</a:t>
            </a:r>
            <a:endParaRPr lang="zh-CN" altLang="en-US" sz="1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95400" y="786190"/>
            <a:ext cx="10659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40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因子预处理</a:t>
            </a:r>
            <a:endParaRPr lang="en-US" altLang="zh-CN" sz="16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95400" y="1124744"/>
            <a:ext cx="10659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>
                <a:latin typeface="楷体" panose="02010609060101010101" pitchFamily="49" charset="-122"/>
                <a:ea typeface="楷体" panose="02010609060101010101" pitchFamily="49" charset="-122"/>
              </a:rPr>
              <a:t>中性化</a:t>
            </a:r>
            <a:endParaRPr lang="en-US" altLang="zh-CN" sz="16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/>
          <a:srcRect l="619"/>
          <a:stretch/>
        </p:blipFill>
        <p:spPr>
          <a:xfrm>
            <a:off x="4727849" y="630109"/>
            <a:ext cx="6941996" cy="603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00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9161" y="209459"/>
            <a:ext cx="5400000" cy="339221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932393" y="209458"/>
            <a:ext cx="5760000" cy="3392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3BB2620-63D2-44B9-9A60-209F7B3621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87" y="233194"/>
            <a:ext cx="1062758" cy="2917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23392" y="210126"/>
            <a:ext cx="3312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四、多因子模型的实现</a:t>
            </a:r>
            <a:endParaRPr lang="zh-CN" altLang="en-US" sz="1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95400" y="786190"/>
            <a:ext cx="10659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40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因子预处理</a:t>
            </a:r>
            <a:endParaRPr lang="en-US" altLang="zh-CN" sz="16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95400" y="1124744"/>
            <a:ext cx="10659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>
                <a:latin typeface="楷体" panose="02010609060101010101" pitchFamily="49" charset="-122"/>
                <a:ea typeface="楷体" panose="02010609060101010101" pitchFamily="49" charset="-122"/>
              </a:rPr>
              <a:t>标准化</a:t>
            </a:r>
            <a:endParaRPr lang="en-US" altLang="zh-CN" sz="16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396" y="955467"/>
            <a:ext cx="6941997" cy="239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2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9161" y="209459"/>
            <a:ext cx="5400000" cy="339221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932393" y="209458"/>
            <a:ext cx="5760000" cy="3392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3BB2620-63D2-44B9-9A60-209F7B3621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87" y="233194"/>
            <a:ext cx="1062758" cy="2917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23392" y="210126"/>
            <a:ext cx="3312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五</a:t>
            </a:r>
            <a:r>
              <a:rPr lang="zh-CN" altLang="en-US" sz="14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、机器学习多因子</a:t>
            </a:r>
            <a:endParaRPr lang="zh-CN" altLang="en-US" sz="1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836712"/>
            <a:ext cx="9937104" cy="572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8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9161" y="209459"/>
            <a:ext cx="5400000" cy="339221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932393" y="209458"/>
            <a:ext cx="5760000" cy="3392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3BB2620-63D2-44B9-9A60-209F7B3621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87" y="233194"/>
            <a:ext cx="1062758" cy="2917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23392" y="210126"/>
            <a:ext cx="3312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五</a:t>
            </a:r>
            <a:r>
              <a:rPr lang="zh-CN" altLang="en-US" sz="14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、机器学习多因子</a:t>
            </a:r>
            <a:endParaRPr lang="zh-CN" altLang="en-US" sz="1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5400" y="764704"/>
            <a:ext cx="10659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0040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机器学习多因子模型</a:t>
            </a:r>
            <a:r>
              <a:rPr lang="en-US" altLang="zh-CN" sz="1600" b="1" dirty="0" smtClean="0">
                <a:solidFill>
                  <a:srgbClr val="0040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-Stacking</a:t>
            </a:r>
          </a:p>
        </p:txBody>
      </p:sp>
      <p:sp>
        <p:nvSpPr>
          <p:cNvPr id="10" name="矩形 9"/>
          <p:cNvSpPr/>
          <p:nvPr/>
        </p:nvSpPr>
        <p:spPr>
          <a:xfrm>
            <a:off x="710958" y="1176336"/>
            <a:ext cx="106594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基于</a:t>
            </a:r>
            <a:r>
              <a:rPr lang="en-US" altLang="zh-CN" sz="1600" b="1" dirty="0" err="1" smtClean="0">
                <a:latin typeface="楷体" panose="02010609060101010101" pitchFamily="49" charset="-122"/>
                <a:ea typeface="楷体" panose="02010609060101010101" pitchFamily="49" charset="-122"/>
              </a:rPr>
              <a:t>XGBoost</a:t>
            </a:r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1600" b="1" dirty="0" err="1" smtClean="0">
                <a:latin typeface="楷体" panose="02010609060101010101" pitchFamily="49" charset="-122"/>
                <a:ea typeface="楷体" panose="02010609060101010101" pitchFamily="49" charset="-122"/>
              </a:rPr>
              <a:t>LightGBM</a:t>
            </a:r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en-US" altLang="zh-CN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Bayes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构建</a:t>
            </a:r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Stacking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融合模型</a:t>
            </a:r>
            <a:endParaRPr lang="en-US" altLang="zh-CN" sz="16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以</a:t>
            </a:r>
            <a:r>
              <a:rPr lang="zh-CN" altLang="en-US" sz="1600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五个因子和两个预测因子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作为特征，以</a:t>
            </a:r>
            <a:r>
              <a:rPr lang="zh-CN" altLang="en-US" sz="1600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下月涨跌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作为标签训练模型，预测</a:t>
            </a:r>
            <a:r>
              <a:rPr lang="zh-CN" altLang="en-US" sz="1600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下月上涨概率</a:t>
            </a:r>
            <a:endParaRPr lang="en-US" altLang="zh-CN" sz="1600" u="sng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训练数据：</a:t>
            </a:r>
            <a:r>
              <a:rPr lang="zh-CN" altLang="en-US" sz="1600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过去</a:t>
            </a:r>
            <a:r>
              <a:rPr lang="en-US" altLang="zh-CN" sz="1600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24</a:t>
            </a:r>
            <a:r>
              <a:rPr lang="zh-CN" altLang="en-US" sz="1600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个月</a:t>
            </a:r>
            <a:r>
              <a:rPr lang="zh-CN" altLang="en-US" sz="1600" u="sng" dirty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en-US" sz="1600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全</a:t>
            </a:r>
            <a:r>
              <a:rPr lang="en-US" altLang="zh-CN" sz="1600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A</a:t>
            </a:r>
            <a:r>
              <a:rPr lang="zh-CN" altLang="en-US" sz="1600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个股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（剔除</a:t>
            </a:r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ST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、停牌、新股、过去</a:t>
            </a:r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60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个交易日内交易不超过</a:t>
            </a:r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30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日的股票）</a:t>
            </a:r>
            <a:endParaRPr lang="en-US" altLang="zh-CN" sz="16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FB01C54-2A84-43EB-9461-DA1F22A53B48}"/>
              </a:ext>
            </a:extLst>
          </p:cNvPr>
          <p:cNvSpPr/>
          <p:nvPr/>
        </p:nvSpPr>
        <p:spPr>
          <a:xfrm>
            <a:off x="2127092" y="3141358"/>
            <a:ext cx="1260000" cy="500932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市净率倒数</a:t>
            </a:r>
            <a:endParaRPr lang="zh-CN" altLang="en-US" sz="1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7A0E503-EBDE-4207-A957-BFDB20E64E8C}"/>
              </a:ext>
            </a:extLst>
          </p:cNvPr>
          <p:cNvSpPr/>
          <p:nvPr/>
        </p:nvSpPr>
        <p:spPr>
          <a:xfrm>
            <a:off x="2127092" y="3693094"/>
            <a:ext cx="1260000" cy="500932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市盈率倒数</a:t>
            </a:r>
            <a:endParaRPr lang="zh-CN" altLang="en-US" sz="1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0C57050-D436-4505-B8D2-E211D3988FB8}"/>
              </a:ext>
            </a:extLst>
          </p:cNvPr>
          <p:cNvSpPr/>
          <p:nvPr/>
        </p:nvSpPr>
        <p:spPr>
          <a:xfrm>
            <a:off x="2127092" y="4235594"/>
            <a:ext cx="1260000" cy="500932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ROE</a:t>
            </a:r>
            <a:endParaRPr lang="zh-CN" altLang="en-US" sz="1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3ADFD1D-2A8C-434B-A030-543065F1A450}"/>
              </a:ext>
            </a:extLst>
          </p:cNvPr>
          <p:cNvSpPr txBox="1"/>
          <p:nvPr/>
        </p:nvSpPr>
        <p:spPr>
          <a:xfrm>
            <a:off x="3653076" y="3692527"/>
            <a:ext cx="109195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XGBoost</a:t>
            </a:r>
            <a:endParaRPr lang="zh-CN" altLang="en-US" sz="1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91AD8D4-FD73-42A8-95E1-1FEC66C1B032}"/>
              </a:ext>
            </a:extLst>
          </p:cNvPr>
          <p:cNvSpPr txBox="1"/>
          <p:nvPr/>
        </p:nvSpPr>
        <p:spPr>
          <a:xfrm>
            <a:off x="6440796" y="4014600"/>
            <a:ext cx="109195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 err="1">
                <a:latin typeface="楷体" panose="02010609060101010101" pitchFamily="49" charset="-122"/>
                <a:ea typeface="楷体" panose="02010609060101010101" pitchFamily="49" charset="-122"/>
              </a:rPr>
              <a:t>LightGBM</a:t>
            </a:r>
            <a:endParaRPr lang="zh-CN" altLang="en-US" sz="1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77BC3BF-3A20-42D6-8812-6C16054DF9B8}"/>
              </a:ext>
            </a:extLst>
          </p:cNvPr>
          <p:cNvSpPr/>
          <p:nvPr/>
        </p:nvSpPr>
        <p:spPr>
          <a:xfrm>
            <a:off x="7761279" y="5342147"/>
            <a:ext cx="1260000" cy="5009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dirty="0" err="1" smtClean="0">
                <a:solidFill>
                  <a:srgbClr val="004098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XGBoost</a:t>
            </a:r>
            <a:endParaRPr lang="en-US" altLang="zh-CN" sz="1400" b="1" dirty="0" smtClean="0">
              <a:solidFill>
                <a:srgbClr val="004098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400" b="1" dirty="0" smtClean="0">
                <a:solidFill>
                  <a:srgbClr val="004098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预测概率因子</a:t>
            </a:r>
            <a:endParaRPr lang="zh-CN" altLang="en-US" sz="1400" b="1" dirty="0">
              <a:solidFill>
                <a:srgbClr val="00409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8FD469B-EF06-4D9C-83D5-F8EECBB49722}"/>
              </a:ext>
            </a:extLst>
          </p:cNvPr>
          <p:cNvSpPr txBox="1"/>
          <p:nvPr/>
        </p:nvSpPr>
        <p:spPr>
          <a:xfrm>
            <a:off x="9515134" y="4298504"/>
            <a:ext cx="109195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楷体" panose="02010609060101010101" pitchFamily="49" charset="-122"/>
                <a:ea typeface="楷体" panose="02010609060101010101" pitchFamily="49" charset="-122"/>
              </a:rPr>
              <a:t>Bayes</a:t>
            </a:r>
            <a:endParaRPr lang="zh-CN" altLang="en-US" sz="1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6" name="右大括号 25">
            <a:extLst>
              <a:ext uri="{FF2B5EF4-FFF2-40B4-BE49-F238E27FC236}">
                <a16:creationId xmlns:a16="http://schemas.microsoft.com/office/drawing/2014/main" id="{38AAADDB-2AAB-4C52-A8E7-9B033FC48626}"/>
              </a:ext>
            </a:extLst>
          </p:cNvPr>
          <p:cNvSpPr/>
          <p:nvPr/>
        </p:nvSpPr>
        <p:spPr>
          <a:xfrm>
            <a:off x="3421932" y="2803288"/>
            <a:ext cx="327965" cy="222812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7" name="右大括号 26">
            <a:extLst>
              <a:ext uri="{FF2B5EF4-FFF2-40B4-BE49-F238E27FC236}">
                <a16:creationId xmlns:a16="http://schemas.microsoft.com/office/drawing/2014/main" id="{1ACD8F95-3E11-4152-8B74-CDAB5799CDF0}"/>
              </a:ext>
            </a:extLst>
          </p:cNvPr>
          <p:cNvSpPr/>
          <p:nvPr/>
        </p:nvSpPr>
        <p:spPr>
          <a:xfrm>
            <a:off x="6157114" y="2803288"/>
            <a:ext cx="327965" cy="277972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8" name="右大括号 27">
            <a:extLst>
              <a:ext uri="{FF2B5EF4-FFF2-40B4-BE49-F238E27FC236}">
                <a16:creationId xmlns:a16="http://schemas.microsoft.com/office/drawing/2014/main" id="{A1FE70C4-A643-4ED8-A3B7-EA9AD75E070C}"/>
              </a:ext>
            </a:extLst>
          </p:cNvPr>
          <p:cNvSpPr/>
          <p:nvPr/>
        </p:nvSpPr>
        <p:spPr>
          <a:xfrm>
            <a:off x="9106529" y="2803288"/>
            <a:ext cx="327965" cy="343402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D4280FCD-D664-4EAE-9E5D-C926A4991B30}"/>
              </a:ext>
            </a:extLst>
          </p:cNvPr>
          <p:cNvCxnSpPr>
            <a:endCxn id="32" idx="1"/>
          </p:cNvCxnSpPr>
          <p:nvPr/>
        </p:nvCxnSpPr>
        <p:spPr>
          <a:xfrm>
            <a:off x="4600533" y="3831731"/>
            <a:ext cx="236034" cy="17512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FEB2673-9ABA-4D1D-9512-92CA3E76C991}"/>
              </a:ext>
            </a:extLst>
          </p:cNvPr>
          <p:cNvCxnSpPr>
            <a:cxnSpLocks/>
            <a:stCxn id="20" idx="3"/>
            <a:endCxn id="35" idx="1"/>
          </p:cNvCxnSpPr>
          <p:nvPr/>
        </p:nvCxnSpPr>
        <p:spPr>
          <a:xfrm>
            <a:off x="7532749" y="4168489"/>
            <a:ext cx="227078" cy="1996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C0C57050-D436-4505-B8D2-E211D3988FB8}"/>
              </a:ext>
            </a:extLst>
          </p:cNvPr>
          <p:cNvSpPr/>
          <p:nvPr/>
        </p:nvSpPr>
        <p:spPr>
          <a:xfrm>
            <a:off x="2127092" y="4796566"/>
            <a:ext cx="1260000" cy="500932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EPS</a:t>
            </a:r>
            <a:endParaRPr lang="zh-CN" altLang="en-US" sz="1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304B47B-6264-493E-92B2-31AFA88288C1}"/>
              </a:ext>
            </a:extLst>
          </p:cNvPr>
          <p:cNvSpPr/>
          <p:nvPr/>
        </p:nvSpPr>
        <p:spPr>
          <a:xfrm>
            <a:off x="4836567" y="5332548"/>
            <a:ext cx="1260000" cy="5009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dirty="0" err="1">
                <a:solidFill>
                  <a:srgbClr val="004098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XGBoost</a:t>
            </a:r>
            <a:endParaRPr lang="en-US" altLang="zh-CN" sz="1400" b="1" dirty="0">
              <a:solidFill>
                <a:srgbClr val="004098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400" b="1" dirty="0">
                <a:solidFill>
                  <a:srgbClr val="004098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预测概率因子</a:t>
            </a:r>
            <a:endParaRPr lang="zh-CN" altLang="en-US" sz="1400" b="1" dirty="0">
              <a:solidFill>
                <a:srgbClr val="00409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77BC3BF-3A20-42D6-8812-6C16054DF9B8}"/>
              </a:ext>
            </a:extLst>
          </p:cNvPr>
          <p:cNvSpPr/>
          <p:nvPr/>
        </p:nvSpPr>
        <p:spPr>
          <a:xfrm>
            <a:off x="7759827" y="5914294"/>
            <a:ext cx="1260000" cy="5009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dirty="0" err="1">
                <a:solidFill>
                  <a:srgbClr val="004098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LightGBM</a:t>
            </a:r>
            <a:endParaRPr lang="en-US" altLang="zh-CN" sz="1400" b="1" dirty="0">
              <a:solidFill>
                <a:srgbClr val="004098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400" b="1" dirty="0">
                <a:solidFill>
                  <a:srgbClr val="004098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预测概率因子</a:t>
            </a:r>
            <a:endParaRPr lang="zh-CN" altLang="en-US" sz="1400" b="1" dirty="0">
              <a:solidFill>
                <a:srgbClr val="00409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0C57050-D436-4505-B8D2-E211D3988FB8}"/>
              </a:ext>
            </a:extLst>
          </p:cNvPr>
          <p:cNvSpPr/>
          <p:nvPr/>
        </p:nvSpPr>
        <p:spPr>
          <a:xfrm>
            <a:off x="2127092" y="2599578"/>
            <a:ext cx="1260000" cy="500932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销售净利率</a:t>
            </a:r>
            <a:endParaRPr lang="zh-CN" altLang="en-US" sz="1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FB01C54-2A84-43EB-9461-DA1F22A53B48}"/>
              </a:ext>
            </a:extLst>
          </p:cNvPr>
          <p:cNvSpPr/>
          <p:nvPr/>
        </p:nvSpPr>
        <p:spPr>
          <a:xfrm>
            <a:off x="4853178" y="3138854"/>
            <a:ext cx="1260000" cy="500932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市净率倒数</a:t>
            </a:r>
            <a:endParaRPr lang="zh-CN" altLang="en-US" sz="1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7A0E503-EBDE-4207-A957-BFDB20E64E8C}"/>
              </a:ext>
            </a:extLst>
          </p:cNvPr>
          <p:cNvSpPr/>
          <p:nvPr/>
        </p:nvSpPr>
        <p:spPr>
          <a:xfrm>
            <a:off x="4853178" y="3690590"/>
            <a:ext cx="1260000" cy="500932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市盈率倒数</a:t>
            </a:r>
            <a:endParaRPr lang="zh-CN" altLang="en-US" sz="1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0C57050-D436-4505-B8D2-E211D3988FB8}"/>
              </a:ext>
            </a:extLst>
          </p:cNvPr>
          <p:cNvSpPr/>
          <p:nvPr/>
        </p:nvSpPr>
        <p:spPr>
          <a:xfrm>
            <a:off x="4853178" y="4233090"/>
            <a:ext cx="1260000" cy="500932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ROE</a:t>
            </a:r>
            <a:endParaRPr lang="zh-CN" altLang="en-US" sz="1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0C57050-D436-4505-B8D2-E211D3988FB8}"/>
              </a:ext>
            </a:extLst>
          </p:cNvPr>
          <p:cNvSpPr/>
          <p:nvPr/>
        </p:nvSpPr>
        <p:spPr>
          <a:xfrm>
            <a:off x="4853178" y="4794062"/>
            <a:ext cx="1260000" cy="500932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EPS</a:t>
            </a:r>
            <a:endParaRPr lang="zh-CN" altLang="en-US" sz="1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0C57050-D436-4505-B8D2-E211D3988FB8}"/>
              </a:ext>
            </a:extLst>
          </p:cNvPr>
          <p:cNvSpPr/>
          <p:nvPr/>
        </p:nvSpPr>
        <p:spPr>
          <a:xfrm>
            <a:off x="4853178" y="2597074"/>
            <a:ext cx="1260000" cy="500932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销售净利率</a:t>
            </a:r>
            <a:endParaRPr lang="zh-CN" altLang="en-US" sz="1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FB01C54-2A84-43EB-9461-DA1F22A53B48}"/>
              </a:ext>
            </a:extLst>
          </p:cNvPr>
          <p:cNvSpPr/>
          <p:nvPr/>
        </p:nvSpPr>
        <p:spPr>
          <a:xfrm>
            <a:off x="7788604" y="3140377"/>
            <a:ext cx="1260000" cy="500932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市净率倒数</a:t>
            </a:r>
            <a:endParaRPr lang="zh-CN" altLang="en-US" sz="1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7A0E503-EBDE-4207-A957-BFDB20E64E8C}"/>
              </a:ext>
            </a:extLst>
          </p:cNvPr>
          <p:cNvSpPr/>
          <p:nvPr/>
        </p:nvSpPr>
        <p:spPr>
          <a:xfrm>
            <a:off x="7788604" y="3692113"/>
            <a:ext cx="1260000" cy="500932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市盈率倒数</a:t>
            </a:r>
            <a:endParaRPr lang="zh-CN" altLang="en-US" sz="1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0C57050-D436-4505-B8D2-E211D3988FB8}"/>
              </a:ext>
            </a:extLst>
          </p:cNvPr>
          <p:cNvSpPr/>
          <p:nvPr/>
        </p:nvSpPr>
        <p:spPr>
          <a:xfrm>
            <a:off x="7788604" y="4234613"/>
            <a:ext cx="1260000" cy="500932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ROE</a:t>
            </a:r>
            <a:endParaRPr lang="zh-CN" altLang="en-US" sz="1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C0C57050-D436-4505-B8D2-E211D3988FB8}"/>
              </a:ext>
            </a:extLst>
          </p:cNvPr>
          <p:cNvSpPr/>
          <p:nvPr/>
        </p:nvSpPr>
        <p:spPr>
          <a:xfrm>
            <a:off x="7788604" y="4795585"/>
            <a:ext cx="1260000" cy="500932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EPS</a:t>
            </a:r>
            <a:endParaRPr lang="zh-CN" altLang="en-US" sz="1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C0C57050-D436-4505-B8D2-E211D3988FB8}"/>
              </a:ext>
            </a:extLst>
          </p:cNvPr>
          <p:cNvSpPr/>
          <p:nvPr/>
        </p:nvSpPr>
        <p:spPr>
          <a:xfrm>
            <a:off x="7788604" y="2598597"/>
            <a:ext cx="1260000" cy="500932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销售净利率</a:t>
            </a:r>
            <a:endParaRPr lang="zh-CN" altLang="en-US" sz="1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382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9161" y="209459"/>
            <a:ext cx="5400000" cy="339221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932393" y="209458"/>
            <a:ext cx="5760000" cy="3392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3BB2620-63D2-44B9-9A60-209F7B3621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87" y="233194"/>
            <a:ext cx="1062758" cy="2917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23392" y="210126"/>
            <a:ext cx="3312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五</a:t>
            </a:r>
            <a:r>
              <a:rPr lang="zh-CN" altLang="en-US" sz="14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、机器学习多因子</a:t>
            </a:r>
            <a:endParaRPr lang="zh-CN" altLang="en-US" sz="1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95399" y="966708"/>
            <a:ext cx="10659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40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机器学习多因子模型</a:t>
            </a:r>
            <a:r>
              <a:rPr lang="en-US" altLang="zh-CN" sz="1600" b="1" dirty="0" smtClean="0">
                <a:solidFill>
                  <a:srgbClr val="0040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-</a:t>
            </a:r>
            <a:r>
              <a:rPr lang="zh-CN" altLang="en-US" sz="1600" b="1" dirty="0" smtClean="0">
                <a:solidFill>
                  <a:srgbClr val="0040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交叉验证</a:t>
            </a:r>
            <a:endParaRPr lang="en-US" altLang="zh-CN" sz="1600" b="1" dirty="0" smtClean="0">
              <a:solidFill>
                <a:srgbClr val="00409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95399" y="1418519"/>
            <a:ext cx="106594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五折交叉验证</a:t>
            </a:r>
            <a:endParaRPr lang="en-US" altLang="zh-CN" sz="16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2060651" y="1731862"/>
            <a:ext cx="7777019" cy="3457080"/>
            <a:chOff x="2425195" y="3010184"/>
            <a:chExt cx="7345680" cy="3238910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75257175-F2CB-4DBE-B58C-B78B06E95B32}"/>
                </a:ext>
              </a:extLst>
            </p:cNvPr>
            <p:cNvSpPr/>
            <p:nvPr/>
          </p:nvSpPr>
          <p:spPr>
            <a:xfrm>
              <a:off x="2425195" y="3444933"/>
              <a:ext cx="868680" cy="21640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训练集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9A92881-0F1B-45FF-A629-9E2B4D2B20D1}"/>
                </a:ext>
              </a:extLst>
            </p:cNvPr>
            <p:cNvSpPr/>
            <p:nvPr/>
          </p:nvSpPr>
          <p:spPr>
            <a:xfrm>
              <a:off x="2425195" y="5753793"/>
              <a:ext cx="868680" cy="4953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测试集</a:t>
              </a: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D46D2BD5-FB66-4613-A151-C7943917AA17}"/>
                </a:ext>
              </a:extLst>
            </p:cNvPr>
            <p:cNvSpPr/>
            <p:nvPr/>
          </p:nvSpPr>
          <p:spPr>
            <a:xfrm>
              <a:off x="3537716" y="3444933"/>
              <a:ext cx="86868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dirty="0">
                  <a:solidFill>
                    <a:srgbClr val="004098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训练集</a:t>
              </a:r>
              <a:r>
                <a:rPr lang="en-US" altLang="zh-CN" sz="1200" b="1" dirty="0">
                  <a:solidFill>
                    <a:srgbClr val="004098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</a:t>
              </a:r>
              <a:endParaRPr lang="zh-CN" altLang="en-US" sz="1200" b="1" dirty="0">
                <a:solidFill>
                  <a:srgbClr val="004098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274E2302-8AE1-4E0F-8BA5-D5BAA16B9B79}"/>
                </a:ext>
              </a:extLst>
            </p:cNvPr>
            <p:cNvSpPr/>
            <p:nvPr/>
          </p:nvSpPr>
          <p:spPr>
            <a:xfrm>
              <a:off x="3537716" y="3876934"/>
              <a:ext cx="868680" cy="432000"/>
            </a:xfrm>
            <a:prstGeom prst="rect">
              <a:avLst/>
            </a:prstGeom>
            <a:solidFill>
              <a:srgbClr val="004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训练集</a:t>
              </a:r>
              <a:r>
                <a:rPr lang="en-US" altLang="zh-CN" sz="1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2</a:t>
              </a:r>
              <a:endParaRPr lang="zh-CN" altLang="en-US" sz="12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CDEEE565-384B-4DD5-B73E-B6F6B963AF60}"/>
                </a:ext>
              </a:extLst>
            </p:cNvPr>
            <p:cNvSpPr/>
            <p:nvPr/>
          </p:nvSpPr>
          <p:spPr>
            <a:xfrm>
              <a:off x="3537716" y="4308933"/>
              <a:ext cx="868680" cy="432000"/>
            </a:xfrm>
            <a:prstGeom prst="rect">
              <a:avLst/>
            </a:prstGeom>
            <a:solidFill>
              <a:srgbClr val="004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训练集</a:t>
              </a:r>
              <a:r>
                <a:rPr lang="en-US" altLang="zh-CN" sz="1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3</a:t>
              </a:r>
              <a:endParaRPr lang="zh-CN" altLang="en-US" sz="12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4CBE98CE-FF94-4F99-9C74-5E20A8070F28}"/>
                </a:ext>
              </a:extLst>
            </p:cNvPr>
            <p:cNvSpPr/>
            <p:nvPr/>
          </p:nvSpPr>
          <p:spPr>
            <a:xfrm>
              <a:off x="3537716" y="4740933"/>
              <a:ext cx="868680" cy="432000"/>
            </a:xfrm>
            <a:prstGeom prst="rect">
              <a:avLst/>
            </a:prstGeom>
            <a:solidFill>
              <a:srgbClr val="004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训练集</a:t>
              </a:r>
              <a:r>
                <a:rPr lang="en-US" altLang="zh-CN" sz="1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4</a:t>
              </a:r>
              <a:endParaRPr lang="zh-CN" altLang="en-US" sz="12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23D51F1E-77C5-4373-BF3F-65884FB8B00F}"/>
                </a:ext>
              </a:extLst>
            </p:cNvPr>
            <p:cNvSpPr/>
            <p:nvPr/>
          </p:nvSpPr>
          <p:spPr>
            <a:xfrm>
              <a:off x="3537716" y="5172933"/>
              <a:ext cx="868680" cy="432000"/>
            </a:xfrm>
            <a:prstGeom prst="rect">
              <a:avLst/>
            </a:prstGeom>
            <a:solidFill>
              <a:srgbClr val="004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训练集</a:t>
              </a:r>
              <a:r>
                <a:rPr lang="en-US" altLang="zh-CN" sz="1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5</a:t>
              </a:r>
              <a:endParaRPr lang="zh-CN" altLang="en-US" sz="12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4AF82A19-E4FD-47AD-B9B9-175D7FE7032A}"/>
                </a:ext>
              </a:extLst>
            </p:cNvPr>
            <p:cNvSpPr/>
            <p:nvPr/>
          </p:nvSpPr>
          <p:spPr>
            <a:xfrm>
              <a:off x="4444495" y="3444933"/>
              <a:ext cx="868680" cy="432000"/>
            </a:xfrm>
            <a:prstGeom prst="rect">
              <a:avLst/>
            </a:prstGeom>
            <a:solidFill>
              <a:srgbClr val="004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训练集</a:t>
              </a:r>
              <a:r>
                <a:rPr lang="en-US" altLang="zh-CN" sz="1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1</a:t>
              </a:r>
              <a:endParaRPr lang="zh-CN" altLang="en-US" sz="12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25D22AB5-B98C-43F0-BC9C-F9F10723AB68}"/>
                </a:ext>
              </a:extLst>
            </p:cNvPr>
            <p:cNvSpPr/>
            <p:nvPr/>
          </p:nvSpPr>
          <p:spPr>
            <a:xfrm>
              <a:off x="4444495" y="3876934"/>
              <a:ext cx="86868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dirty="0">
                  <a:solidFill>
                    <a:srgbClr val="004098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训练集</a:t>
              </a:r>
              <a:r>
                <a:rPr lang="en-US" altLang="zh-CN" sz="1200" b="1" dirty="0">
                  <a:solidFill>
                    <a:srgbClr val="004098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2</a:t>
              </a:r>
              <a:endParaRPr lang="zh-CN" altLang="en-US" sz="1200" b="1" dirty="0">
                <a:solidFill>
                  <a:srgbClr val="004098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03B5046C-9E22-440E-89B3-E08131982777}"/>
                </a:ext>
              </a:extLst>
            </p:cNvPr>
            <p:cNvSpPr/>
            <p:nvPr/>
          </p:nvSpPr>
          <p:spPr>
            <a:xfrm>
              <a:off x="4444495" y="4308933"/>
              <a:ext cx="868680" cy="432000"/>
            </a:xfrm>
            <a:prstGeom prst="rect">
              <a:avLst/>
            </a:prstGeom>
            <a:solidFill>
              <a:srgbClr val="004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训练集</a:t>
              </a:r>
              <a:r>
                <a:rPr lang="en-US" altLang="zh-CN" sz="1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3</a:t>
              </a:r>
              <a:endParaRPr lang="zh-CN" altLang="en-US" sz="12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BC2631A1-1BA6-4647-BB7F-B0ADD37C0DBD}"/>
                </a:ext>
              </a:extLst>
            </p:cNvPr>
            <p:cNvSpPr/>
            <p:nvPr/>
          </p:nvSpPr>
          <p:spPr>
            <a:xfrm>
              <a:off x="4444495" y="4740933"/>
              <a:ext cx="868680" cy="432000"/>
            </a:xfrm>
            <a:prstGeom prst="rect">
              <a:avLst/>
            </a:prstGeom>
            <a:solidFill>
              <a:srgbClr val="004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训练集</a:t>
              </a:r>
              <a:r>
                <a:rPr lang="en-US" altLang="zh-CN" sz="1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4</a:t>
              </a:r>
              <a:endParaRPr lang="zh-CN" altLang="en-US" sz="12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70C3484B-5688-4F14-AF01-20DA4265FFEF}"/>
                </a:ext>
              </a:extLst>
            </p:cNvPr>
            <p:cNvSpPr/>
            <p:nvPr/>
          </p:nvSpPr>
          <p:spPr>
            <a:xfrm>
              <a:off x="4444495" y="5172933"/>
              <a:ext cx="868680" cy="432000"/>
            </a:xfrm>
            <a:prstGeom prst="rect">
              <a:avLst/>
            </a:prstGeom>
            <a:solidFill>
              <a:srgbClr val="004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训练集</a:t>
              </a:r>
              <a:r>
                <a:rPr lang="en-US" altLang="zh-CN" sz="1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5</a:t>
              </a:r>
              <a:endParaRPr lang="zh-CN" altLang="en-US" sz="12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1872D947-B85B-427F-A9CC-460A00681CCB}"/>
                </a:ext>
              </a:extLst>
            </p:cNvPr>
            <p:cNvSpPr/>
            <p:nvPr/>
          </p:nvSpPr>
          <p:spPr>
            <a:xfrm>
              <a:off x="5358896" y="3444933"/>
              <a:ext cx="868680" cy="432000"/>
            </a:xfrm>
            <a:prstGeom prst="rect">
              <a:avLst/>
            </a:prstGeom>
            <a:solidFill>
              <a:srgbClr val="004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训练集</a:t>
              </a:r>
              <a:r>
                <a:rPr lang="en-US" altLang="zh-CN" sz="1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1</a:t>
              </a:r>
              <a:endParaRPr lang="zh-CN" altLang="en-US" sz="12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EBAA7E1D-D74E-4193-BE4B-1F98D7E05C67}"/>
                </a:ext>
              </a:extLst>
            </p:cNvPr>
            <p:cNvSpPr/>
            <p:nvPr/>
          </p:nvSpPr>
          <p:spPr>
            <a:xfrm>
              <a:off x="5358896" y="3876934"/>
              <a:ext cx="868680" cy="432000"/>
            </a:xfrm>
            <a:prstGeom prst="rect">
              <a:avLst/>
            </a:prstGeom>
            <a:solidFill>
              <a:srgbClr val="004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训练集</a:t>
              </a:r>
              <a:r>
                <a:rPr lang="en-US" altLang="zh-CN" sz="1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2</a:t>
              </a:r>
              <a:endParaRPr lang="zh-CN" altLang="en-US" sz="12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95512360-A530-479E-AD5D-E0E85A338B04}"/>
                </a:ext>
              </a:extLst>
            </p:cNvPr>
            <p:cNvSpPr/>
            <p:nvPr/>
          </p:nvSpPr>
          <p:spPr>
            <a:xfrm>
              <a:off x="5358896" y="4308933"/>
              <a:ext cx="86868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dirty="0">
                  <a:solidFill>
                    <a:srgbClr val="004098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训练集</a:t>
              </a:r>
              <a:r>
                <a:rPr lang="en-US" altLang="zh-CN" sz="1200" b="1" dirty="0">
                  <a:solidFill>
                    <a:srgbClr val="004098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3</a:t>
              </a:r>
              <a:endParaRPr lang="zh-CN" altLang="en-US" sz="1200" b="1" dirty="0">
                <a:solidFill>
                  <a:srgbClr val="004098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31C0D756-A47F-4A9B-97CF-AD05B74B1318}"/>
                </a:ext>
              </a:extLst>
            </p:cNvPr>
            <p:cNvSpPr/>
            <p:nvPr/>
          </p:nvSpPr>
          <p:spPr>
            <a:xfrm>
              <a:off x="5358896" y="4740933"/>
              <a:ext cx="868680" cy="432000"/>
            </a:xfrm>
            <a:prstGeom prst="rect">
              <a:avLst/>
            </a:prstGeom>
            <a:solidFill>
              <a:srgbClr val="004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训练集</a:t>
              </a:r>
              <a:r>
                <a:rPr lang="en-US" altLang="zh-CN" sz="1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4</a:t>
              </a:r>
              <a:endParaRPr lang="zh-CN" altLang="en-US" sz="12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FB0B39DC-85A7-4866-9400-BE5718F366FC}"/>
                </a:ext>
              </a:extLst>
            </p:cNvPr>
            <p:cNvSpPr/>
            <p:nvPr/>
          </p:nvSpPr>
          <p:spPr>
            <a:xfrm>
              <a:off x="5358896" y="5172933"/>
              <a:ext cx="868680" cy="432000"/>
            </a:xfrm>
            <a:prstGeom prst="rect">
              <a:avLst/>
            </a:prstGeom>
            <a:solidFill>
              <a:srgbClr val="004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训练集</a:t>
              </a:r>
              <a:r>
                <a:rPr lang="en-US" altLang="zh-CN" sz="1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5</a:t>
              </a:r>
              <a:endParaRPr lang="zh-CN" altLang="en-US" sz="12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CB587B05-B403-44A3-BE8F-38790ECAB0E8}"/>
                </a:ext>
              </a:extLst>
            </p:cNvPr>
            <p:cNvSpPr/>
            <p:nvPr/>
          </p:nvSpPr>
          <p:spPr>
            <a:xfrm>
              <a:off x="6265675" y="3444933"/>
              <a:ext cx="868680" cy="432000"/>
            </a:xfrm>
            <a:prstGeom prst="rect">
              <a:avLst/>
            </a:prstGeom>
            <a:solidFill>
              <a:srgbClr val="004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训练集</a:t>
              </a:r>
              <a:r>
                <a:rPr lang="en-US" altLang="zh-CN" sz="1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1</a:t>
              </a:r>
              <a:endParaRPr lang="zh-CN" altLang="en-US" sz="12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EF0C70BE-49B7-409A-9BA6-7AD53C98D7CD}"/>
                </a:ext>
              </a:extLst>
            </p:cNvPr>
            <p:cNvSpPr/>
            <p:nvPr/>
          </p:nvSpPr>
          <p:spPr>
            <a:xfrm>
              <a:off x="6265675" y="3876934"/>
              <a:ext cx="868680" cy="432000"/>
            </a:xfrm>
            <a:prstGeom prst="rect">
              <a:avLst/>
            </a:prstGeom>
            <a:solidFill>
              <a:srgbClr val="004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训练集</a:t>
              </a:r>
              <a:r>
                <a:rPr lang="en-US" altLang="zh-CN" sz="1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2</a:t>
              </a:r>
              <a:endParaRPr lang="zh-CN" altLang="en-US" sz="12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485FF48B-1C69-4A65-A879-BD5CB711DA15}"/>
                </a:ext>
              </a:extLst>
            </p:cNvPr>
            <p:cNvSpPr/>
            <p:nvPr/>
          </p:nvSpPr>
          <p:spPr>
            <a:xfrm>
              <a:off x="6265675" y="4308933"/>
              <a:ext cx="868680" cy="432000"/>
            </a:xfrm>
            <a:prstGeom prst="rect">
              <a:avLst/>
            </a:prstGeom>
            <a:solidFill>
              <a:srgbClr val="004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训练集</a:t>
              </a:r>
              <a:r>
                <a:rPr lang="en-US" altLang="zh-CN" sz="1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3</a:t>
              </a:r>
              <a:endParaRPr lang="zh-CN" altLang="en-US" sz="12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CB04AE1F-3256-4D91-B893-A98DA5C4E035}"/>
                </a:ext>
              </a:extLst>
            </p:cNvPr>
            <p:cNvSpPr/>
            <p:nvPr/>
          </p:nvSpPr>
          <p:spPr>
            <a:xfrm>
              <a:off x="6265675" y="4740933"/>
              <a:ext cx="86868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dirty="0">
                  <a:solidFill>
                    <a:srgbClr val="004098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训练集</a:t>
              </a:r>
              <a:r>
                <a:rPr lang="en-US" altLang="zh-CN" sz="1200" b="1" dirty="0">
                  <a:solidFill>
                    <a:srgbClr val="004098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4</a:t>
              </a:r>
              <a:endParaRPr lang="zh-CN" altLang="en-US" sz="1200" b="1" dirty="0">
                <a:solidFill>
                  <a:srgbClr val="004098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F6C84B2F-5271-4DD8-BA6D-9A1A27948B08}"/>
                </a:ext>
              </a:extLst>
            </p:cNvPr>
            <p:cNvSpPr/>
            <p:nvPr/>
          </p:nvSpPr>
          <p:spPr>
            <a:xfrm>
              <a:off x="6265675" y="5172933"/>
              <a:ext cx="868680" cy="432000"/>
            </a:xfrm>
            <a:prstGeom prst="rect">
              <a:avLst/>
            </a:prstGeom>
            <a:solidFill>
              <a:srgbClr val="004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训练集</a:t>
              </a:r>
              <a:r>
                <a:rPr lang="en-US" altLang="zh-CN" sz="1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5</a:t>
              </a:r>
              <a:endParaRPr lang="zh-CN" altLang="en-US" sz="12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7555BBD6-111A-4DC5-8B1F-74DE567563B2}"/>
                </a:ext>
              </a:extLst>
            </p:cNvPr>
            <p:cNvSpPr/>
            <p:nvPr/>
          </p:nvSpPr>
          <p:spPr>
            <a:xfrm>
              <a:off x="7172455" y="3444933"/>
              <a:ext cx="868680" cy="432000"/>
            </a:xfrm>
            <a:prstGeom prst="rect">
              <a:avLst/>
            </a:prstGeom>
            <a:solidFill>
              <a:srgbClr val="004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训练集</a:t>
              </a:r>
              <a:r>
                <a:rPr lang="en-US" altLang="zh-CN" sz="1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1</a:t>
              </a:r>
              <a:endParaRPr lang="zh-CN" altLang="en-US" sz="12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F27B713F-25DE-48BE-AB85-C02C2EF15B9B}"/>
                </a:ext>
              </a:extLst>
            </p:cNvPr>
            <p:cNvSpPr/>
            <p:nvPr/>
          </p:nvSpPr>
          <p:spPr>
            <a:xfrm>
              <a:off x="7172455" y="3876934"/>
              <a:ext cx="868680" cy="432000"/>
            </a:xfrm>
            <a:prstGeom prst="rect">
              <a:avLst/>
            </a:prstGeom>
            <a:solidFill>
              <a:srgbClr val="004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训练集</a:t>
              </a:r>
              <a:r>
                <a:rPr lang="en-US" altLang="zh-CN" sz="1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2</a:t>
              </a:r>
              <a:endParaRPr lang="zh-CN" altLang="en-US" sz="12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AFDB4B17-25EF-455C-92A0-B26C04A458A0}"/>
                </a:ext>
              </a:extLst>
            </p:cNvPr>
            <p:cNvSpPr/>
            <p:nvPr/>
          </p:nvSpPr>
          <p:spPr>
            <a:xfrm>
              <a:off x="7172455" y="4308933"/>
              <a:ext cx="868680" cy="432000"/>
            </a:xfrm>
            <a:prstGeom prst="rect">
              <a:avLst/>
            </a:prstGeom>
            <a:solidFill>
              <a:srgbClr val="004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训练集</a:t>
              </a:r>
              <a:r>
                <a:rPr lang="en-US" altLang="zh-CN" sz="1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3</a:t>
              </a:r>
              <a:endParaRPr lang="zh-CN" altLang="en-US" sz="12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FFF9CFD-721F-4C9C-9B04-37CC74F3A623}"/>
                </a:ext>
              </a:extLst>
            </p:cNvPr>
            <p:cNvSpPr/>
            <p:nvPr/>
          </p:nvSpPr>
          <p:spPr>
            <a:xfrm>
              <a:off x="7172455" y="4740933"/>
              <a:ext cx="868680" cy="432000"/>
            </a:xfrm>
            <a:prstGeom prst="rect">
              <a:avLst/>
            </a:prstGeom>
            <a:solidFill>
              <a:srgbClr val="004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训练集</a:t>
              </a:r>
              <a:r>
                <a:rPr lang="en-US" altLang="zh-CN" sz="1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4</a:t>
              </a:r>
              <a:endParaRPr lang="zh-CN" altLang="en-US" sz="12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4173F92D-EB29-4A36-AB2A-EDFDAB2F60A5}"/>
                </a:ext>
              </a:extLst>
            </p:cNvPr>
            <p:cNvSpPr/>
            <p:nvPr/>
          </p:nvSpPr>
          <p:spPr>
            <a:xfrm>
              <a:off x="7172455" y="5172933"/>
              <a:ext cx="86868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dirty="0">
                  <a:solidFill>
                    <a:srgbClr val="004098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训练集</a:t>
              </a:r>
              <a:r>
                <a:rPr lang="en-US" altLang="zh-CN" sz="1200" b="1" dirty="0">
                  <a:solidFill>
                    <a:srgbClr val="004098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5</a:t>
              </a:r>
              <a:endParaRPr lang="zh-CN" altLang="en-US" sz="1200" b="1" dirty="0">
                <a:solidFill>
                  <a:srgbClr val="004098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C9B136FD-27A7-4E47-8821-B6A2B105C96F}"/>
                </a:ext>
              </a:extLst>
            </p:cNvPr>
            <p:cNvSpPr/>
            <p:nvPr/>
          </p:nvSpPr>
          <p:spPr>
            <a:xfrm>
              <a:off x="3537716" y="5753793"/>
              <a:ext cx="868680" cy="49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dirty="0">
                  <a:solidFill>
                    <a:srgbClr val="004098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测试集</a:t>
              </a: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B612F128-1340-46ED-B967-D8FC854AA021}"/>
                </a:ext>
              </a:extLst>
            </p:cNvPr>
            <p:cNvSpPr/>
            <p:nvPr/>
          </p:nvSpPr>
          <p:spPr>
            <a:xfrm>
              <a:off x="4444495" y="5753793"/>
              <a:ext cx="868680" cy="49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dirty="0">
                  <a:solidFill>
                    <a:srgbClr val="004098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测试集</a:t>
              </a: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2C097536-14F2-4CE0-A0BB-F5E3CE7A4DB6}"/>
                </a:ext>
              </a:extLst>
            </p:cNvPr>
            <p:cNvSpPr/>
            <p:nvPr/>
          </p:nvSpPr>
          <p:spPr>
            <a:xfrm>
              <a:off x="5358896" y="5753793"/>
              <a:ext cx="868680" cy="49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dirty="0">
                  <a:solidFill>
                    <a:srgbClr val="004098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测试集</a:t>
              </a: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FD5A6ADB-CB75-426B-890A-94EF5221425B}"/>
                </a:ext>
              </a:extLst>
            </p:cNvPr>
            <p:cNvSpPr/>
            <p:nvPr/>
          </p:nvSpPr>
          <p:spPr>
            <a:xfrm>
              <a:off x="6273295" y="5753793"/>
              <a:ext cx="868680" cy="49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dirty="0">
                  <a:solidFill>
                    <a:srgbClr val="004098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测试集</a:t>
              </a: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D194DA25-B7C4-4EB3-8418-5C43A4140308}"/>
                </a:ext>
              </a:extLst>
            </p:cNvPr>
            <p:cNvSpPr/>
            <p:nvPr/>
          </p:nvSpPr>
          <p:spPr>
            <a:xfrm>
              <a:off x="7187695" y="5753793"/>
              <a:ext cx="868680" cy="49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dirty="0">
                  <a:solidFill>
                    <a:srgbClr val="004098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测试集</a:t>
              </a: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EBB7F71C-046B-4AFE-973E-1CFDA5C5177F}"/>
                </a:ext>
              </a:extLst>
            </p:cNvPr>
            <p:cNvSpPr txBox="1"/>
            <p:nvPr/>
          </p:nvSpPr>
          <p:spPr>
            <a:xfrm>
              <a:off x="3537716" y="3045943"/>
              <a:ext cx="868680" cy="269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 err="1">
                  <a:latin typeface="楷体" panose="02010609060101010101" pitchFamily="49" charset="-122"/>
                  <a:ea typeface="楷体" panose="02010609060101010101" pitchFamily="49" charset="-122"/>
                </a:rPr>
                <a:t>KFold</a:t>
              </a:r>
              <a:r>
                <a:rPr lang="en-US" altLang="zh-CN" sz="1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 1</a:t>
              </a:r>
              <a:endParaRPr lang="zh-CN" altLang="en-US" sz="12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E2650C66-2193-4D83-B212-A9B834FF25B2}"/>
                </a:ext>
              </a:extLst>
            </p:cNvPr>
            <p:cNvSpPr txBox="1"/>
            <p:nvPr/>
          </p:nvSpPr>
          <p:spPr>
            <a:xfrm>
              <a:off x="4406395" y="3045943"/>
              <a:ext cx="868680" cy="269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 err="1">
                  <a:latin typeface="楷体" panose="02010609060101010101" pitchFamily="49" charset="-122"/>
                  <a:ea typeface="楷体" panose="02010609060101010101" pitchFamily="49" charset="-122"/>
                </a:rPr>
                <a:t>KFold</a:t>
              </a:r>
              <a:r>
                <a:rPr lang="en-US" altLang="zh-CN" sz="1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 2</a:t>
              </a:r>
              <a:endParaRPr lang="zh-CN" altLang="en-US" sz="12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14886EF9-5675-47FF-8CE1-34386ABFE0DE}"/>
                </a:ext>
              </a:extLst>
            </p:cNvPr>
            <p:cNvSpPr txBox="1"/>
            <p:nvPr/>
          </p:nvSpPr>
          <p:spPr>
            <a:xfrm>
              <a:off x="5358896" y="3049803"/>
              <a:ext cx="868680" cy="269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 err="1">
                  <a:latin typeface="楷体" panose="02010609060101010101" pitchFamily="49" charset="-122"/>
                  <a:ea typeface="楷体" panose="02010609060101010101" pitchFamily="49" charset="-122"/>
                </a:rPr>
                <a:t>KFold</a:t>
              </a:r>
              <a:r>
                <a:rPr lang="en-US" altLang="zh-CN" sz="1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 3</a:t>
              </a:r>
              <a:endParaRPr lang="zh-CN" altLang="en-US" sz="12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BF77364A-B204-4ECE-B851-F2198733AF68}"/>
                </a:ext>
              </a:extLst>
            </p:cNvPr>
            <p:cNvSpPr txBox="1"/>
            <p:nvPr/>
          </p:nvSpPr>
          <p:spPr>
            <a:xfrm>
              <a:off x="6273295" y="3041468"/>
              <a:ext cx="868680" cy="269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 err="1">
                  <a:latin typeface="楷体" panose="02010609060101010101" pitchFamily="49" charset="-122"/>
                  <a:ea typeface="楷体" panose="02010609060101010101" pitchFamily="49" charset="-122"/>
                </a:rPr>
                <a:t>KFold</a:t>
              </a:r>
              <a:r>
                <a:rPr lang="en-US" altLang="zh-CN" sz="1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 4</a:t>
              </a:r>
              <a:endParaRPr lang="zh-CN" altLang="en-US" sz="12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2F659FD9-65C1-458C-9FCA-E7086CAE2565}"/>
                </a:ext>
              </a:extLst>
            </p:cNvPr>
            <p:cNvSpPr txBox="1"/>
            <p:nvPr/>
          </p:nvSpPr>
          <p:spPr>
            <a:xfrm>
              <a:off x="7172455" y="3048831"/>
              <a:ext cx="868680" cy="269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 err="1">
                  <a:latin typeface="楷体" panose="02010609060101010101" pitchFamily="49" charset="-122"/>
                  <a:ea typeface="楷体" panose="02010609060101010101" pitchFamily="49" charset="-122"/>
                </a:rPr>
                <a:t>KFold</a:t>
              </a:r>
              <a:r>
                <a:rPr lang="en-US" altLang="zh-CN" sz="1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 5</a:t>
              </a:r>
              <a:endParaRPr lang="zh-CN" altLang="en-US" sz="12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cxnSp>
          <p:nvCxnSpPr>
            <p:cNvPr id="76" name="直接箭头连接符 75">
              <a:extLst>
                <a:ext uri="{FF2B5EF4-FFF2-40B4-BE49-F238E27FC236}">
                  <a16:creationId xmlns:a16="http://schemas.microsoft.com/office/drawing/2014/main" id="{BF993D1D-7CEC-4575-9F9D-56876CE31398}"/>
                </a:ext>
              </a:extLst>
            </p:cNvPr>
            <p:cNvCxnSpPr>
              <a:cxnSpLocks/>
              <a:stCxn id="70" idx="3"/>
            </p:cNvCxnSpPr>
            <p:nvPr/>
          </p:nvCxnSpPr>
          <p:spPr>
            <a:xfrm>
              <a:off x="8056375" y="6001443"/>
              <a:ext cx="6858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右大括号 76">
              <a:extLst>
                <a:ext uri="{FF2B5EF4-FFF2-40B4-BE49-F238E27FC236}">
                  <a16:creationId xmlns:a16="http://schemas.microsoft.com/office/drawing/2014/main" id="{52B91FE0-AB34-407C-8A49-4421338878BB}"/>
                </a:ext>
              </a:extLst>
            </p:cNvPr>
            <p:cNvSpPr/>
            <p:nvPr/>
          </p:nvSpPr>
          <p:spPr>
            <a:xfrm>
              <a:off x="8159094" y="3643055"/>
              <a:ext cx="327965" cy="177545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2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335D16F6-DF96-444C-9496-4C5CF13FB466}"/>
                </a:ext>
              </a:extLst>
            </p:cNvPr>
            <p:cNvSpPr/>
            <p:nvPr/>
          </p:nvSpPr>
          <p:spPr>
            <a:xfrm>
              <a:off x="8848855" y="3444933"/>
              <a:ext cx="86868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dirty="0">
                  <a:solidFill>
                    <a:srgbClr val="004098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训练集</a:t>
              </a:r>
              <a:r>
                <a:rPr lang="en-US" altLang="zh-CN" sz="1200" b="1" dirty="0">
                  <a:solidFill>
                    <a:srgbClr val="004098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</a:t>
              </a:r>
              <a:endParaRPr lang="zh-CN" altLang="en-US" sz="1200" b="1" dirty="0">
                <a:solidFill>
                  <a:srgbClr val="004098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15E9A67B-B3B1-452E-A642-51B40DAD6CCF}"/>
                </a:ext>
              </a:extLst>
            </p:cNvPr>
            <p:cNvSpPr/>
            <p:nvPr/>
          </p:nvSpPr>
          <p:spPr>
            <a:xfrm>
              <a:off x="8848855" y="3876934"/>
              <a:ext cx="86868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dirty="0">
                  <a:solidFill>
                    <a:srgbClr val="004098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训练集</a:t>
              </a:r>
              <a:r>
                <a:rPr lang="en-US" altLang="zh-CN" sz="1200" b="1" dirty="0">
                  <a:solidFill>
                    <a:srgbClr val="004098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2</a:t>
              </a:r>
              <a:endParaRPr lang="zh-CN" altLang="en-US" sz="1200" b="1" dirty="0">
                <a:solidFill>
                  <a:srgbClr val="004098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E8D4A9DD-EA4C-431B-82C5-31194C2B385D}"/>
                </a:ext>
              </a:extLst>
            </p:cNvPr>
            <p:cNvSpPr/>
            <p:nvPr/>
          </p:nvSpPr>
          <p:spPr>
            <a:xfrm>
              <a:off x="8848855" y="4308933"/>
              <a:ext cx="86868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dirty="0">
                  <a:solidFill>
                    <a:srgbClr val="004098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训练集</a:t>
              </a:r>
              <a:r>
                <a:rPr lang="en-US" altLang="zh-CN" sz="1200" b="1" dirty="0">
                  <a:solidFill>
                    <a:srgbClr val="004098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3</a:t>
              </a:r>
              <a:endParaRPr lang="zh-CN" altLang="en-US" sz="1200" b="1" dirty="0">
                <a:solidFill>
                  <a:srgbClr val="004098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70A71528-59D5-41D8-81D1-B7A4536A24F0}"/>
                </a:ext>
              </a:extLst>
            </p:cNvPr>
            <p:cNvSpPr/>
            <p:nvPr/>
          </p:nvSpPr>
          <p:spPr>
            <a:xfrm>
              <a:off x="8848855" y="4740933"/>
              <a:ext cx="86868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dirty="0">
                  <a:solidFill>
                    <a:srgbClr val="004098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训练集</a:t>
              </a:r>
              <a:r>
                <a:rPr lang="en-US" altLang="zh-CN" sz="1200" b="1" dirty="0">
                  <a:solidFill>
                    <a:srgbClr val="004098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4</a:t>
              </a:r>
              <a:endParaRPr lang="zh-CN" altLang="en-US" sz="1200" b="1" dirty="0">
                <a:solidFill>
                  <a:srgbClr val="004098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136E0115-7DB8-4A44-AD5B-408A54D81FCB}"/>
                </a:ext>
              </a:extLst>
            </p:cNvPr>
            <p:cNvSpPr/>
            <p:nvPr/>
          </p:nvSpPr>
          <p:spPr>
            <a:xfrm>
              <a:off x="8848855" y="5172933"/>
              <a:ext cx="868680" cy="43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dirty="0">
                  <a:solidFill>
                    <a:srgbClr val="004098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训练集</a:t>
              </a:r>
              <a:r>
                <a:rPr lang="en-US" altLang="zh-CN" sz="1200" b="1" dirty="0">
                  <a:solidFill>
                    <a:srgbClr val="004098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5</a:t>
              </a:r>
              <a:endParaRPr lang="zh-CN" altLang="en-US" sz="1200" b="1" dirty="0">
                <a:solidFill>
                  <a:srgbClr val="004098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1B775DFC-B7D0-46D7-946C-6BF76F107A64}"/>
                </a:ext>
              </a:extLst>
            </p:cNvPr>
            <p:cNvSpPr txBox="1"/>
            <p:nvPr/>
          </p:nvSpPr>
          <p:spPr>
            <a:xfrm>
              <a:off x="7980175" y="5708714"/>
              <a:ext cx="868680" cy="269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计算均值</a:t>
              </a: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A2667518-DDBD-422E-A32C-98B2828ED797}"/>
                </a:ext>
              </a:extLst>
            </p:cNvPr>
            <p:cNvSpPr/>
            <p:nvPr/>
          </p:nvSpPr>
          <p:spPr>
            <a:xfrm>
              <a:off x="8848855" y="5754325"/>
              <a:ext cx="868680" cy="494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b="1" dirty="0">
                  <a:solidFill>
                    <a:srgbClr val="004098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测试集</a:t>
              </a:r>
              <a:endParaRPr lang="en-US" altLang="zh-CN" sz="1200" b="1" dirty="0">
                <a:solidFill>
                  <a:srgbClr val="004098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algn="ctr"/>
              <a:r>
                <a:rPr lang="zh-CN" altLang="en-US" sz="1200" b="1" dirty="0">
                  <a:solidFill>
                    <a:srgbClr val="004098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预测概率</a:t>
              </a: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E80916A0-50CF-4A1B-94EC-6150B1D027BB}"/>
                </a:ext>
              </a:extLst>
            </p:cNvPr>
            <p:cNvSpPr txBox="1"/>
            <p:nvPr/>
          </p:nvSpPr>
          <p:spPr>
            <a:xfrm>
              <a:off x="8742175" y="3010184"/>
              <a:ext cx="1028700" cy="43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模型预测概率因子</a:t>
              </a:r>
            </a:p>
          </p:txBody>
        </p:sp>
      </p:grpSp>
      <p:sp>
        <p:nvSpPr>
          <p:cNvPr id="86" name="矩形 85"/>
          <p:cNvSpPr/>
          <p:nvPr/>
        </p:nvSpPr>
        <p:spPr>
          <a:xfrm>
            <a:off x="693452" y="5527587"/>
            <a:ext cx="10659407" cy="40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如何选股？涨跌？概率？数量？权重？</a:t>
            </a:r>
            <a:endParaRPr lang="en-US" altLang="zh-CN" sz="16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625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2">
            <a:extLst>
              <a:ext uri="{FF2B5EF4-FFF2-40B4-BE49-F238E27FC236}">
                <a16:creationId xmlns:a16="http://schemas.microsoft.com/office/drawing/2014/main" id="{DE1D38DD-5568-4125-AD80-75A594E58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8" y="3392488"/>
            <a:ext cx="12190304" cy="346551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24DFB30-5A70-4DC8-8780-B1BEE7F88DFD}"/>
              </a:ext>
            </a:extLst>
          </p:cNvPr>
          <p:cNvSpPr/>
          <p:nvPr/>
        </p:nvSpPr>
        <p:spPr>
          <a:xfrm>
            <a:off x="0" y="51470"/>
            <a:ext cx="12192000" cy="6806530"/>
          </a:xfrm>
          <a:prstGeom prst="rect">
            <a:avLst/>
          </a:prstGeom>
          <a:solidFill>
            <a:srgbClr val="17375E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3BB2620-63D2-44B9-9A60-209F7B3621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28" y="51470"/>
            <a:ext cx="2419790" cy="66428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27A76E6-92C4-4FF6-9873-D4896FD0A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488" y="796925"/>
            <a:ext cx="3790950" cy="5191125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B3878BC-95B1-470C-B3A2-AEB507A25DE3}"/>
              </a:ext>
            </a:extLst>
          </p:cNvPr>
          <p:cNvSpPr txBox="1"/>
          <p:nvPr/>
        </p:nvSpPr>
        <p:spPr>
          <a:xfrm>
            <a:off x="5818471" y="1248321"/>
            <a:ext cx="583264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 谢 聆 听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获取更多资源请加入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群：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532130127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4207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2">
            <a:extLst>
              <a:ext uri="{FF2B5EF4-FFF2-40B4-BE49-F238E27FC236}">
                <a16:creationId xmlns:a16="http://schemas.microsoft.com/office/drawing/2014/main" id="{DE1D38DD-5568-4125-AD80-75A594E58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8" y="3392488"/>
            <a:ext cx="12190304" cy="346551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24DFB30-5A70-4DC8-8780-B1BEE7F88DFD}"/>
              </a:ext>
            </a:extLst>
          </p:cNvPr>
          <p:cNvSpPr/>
          <p:nvPr/>
        </p:nvSpPr>
        <p:spPr>
          <a:xfrm>
            <a:off x="0" y="3392488"/>
            <a:ext cx="12192000" cy="3465512"/>
          </a:xfrm>
          <a:prstGeom prst="rect">
            <a:avLst/>
          </a:prstGeom>
          <a:solidFill>
            <a:srgbClr val="17375E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0A77490-2B7D-4474-9017-B00ADD4C5846}"/>
              </a:ext>
            </a:extLst>
          </p:cNvPr>
          <p:cNvSpPr/>
          <p:nvPr/>
        </p:nvSpPr>
        <p:spPr>
          <a:xfrm>
            <a:off x="1622176" y="1377548"/>
            <a:ext cx="9365205" cy="3707636"/>
          </a:xfrm>
          <a:prstGeom prst="rect">
            <a:avLst/>
          </a:prstGeom>
          <a:solidFill>
            <a:schemeClr val="bg1"/>
          </a:solidFill>
          <a:ln w="28575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4171C71-B168-453A-9309-07B16AF9BDBD}"/>
              </a:ext>
            </a:extLst>
          </p:cNvPr>
          <p:cNvSpPr txBox="1"/>
          <p:nvPr/>
        </p:nvSpPr>
        <p:spPr>
          <a:xfrm>
            <a:off x="2291980" y="1703710"/>
            <a:ext cx="84845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endParaRPr lang="en-US" altLang="zh-CN" sz="2800" b="1" dirty="0">
              <a:solidFill>
                <a:srgbClr val="17375E"/>
              </a:solidFill>
              <a:latin typeface="微软雅黑" pitchFamily="34" charset="-122"/>
              <a:ea typeface="微软雅黑" pitchFamily="34" charset="-122"/>
              <a:sym typeface="+mn-lt"/>
            </a:endParaRPr>
          </a:p>
          <a:p>
            <a:pPr algn="ctr">
              <a:defRPr/>
            </a:pPr>
            <a:r>
              <a:rPr lang="zh-CN" altLang="en-US" sz="3600" b="1" dirty="0" smtClean="0">
                <a:solidFill>
                  <a:srgbClr val="17375E"/>
                </a:solidFill>
                <a:latin typeface="微软雅黑" pitchFamily="34" charset="-122"/>
                <a:ea typeface="微软雅黑" pitchFamily="34" charset="-122"/>
                <a:sym typeface="+mn-lt"/>
              </a:rPr>
              <a:t>第七课时 量化投资基础</a:t>
            </a:r>
            <a:endParaRPr lang="en-US" altLang="zh-CN" sz="3600" b="1" dirty="0">
              <a:solidFill>
                <a:srgbClr val="17375E"/>
              </a:solidFill>
              <a:latin typeface="微软雅黑" pitchFamily="34" charset="-122"/>
              <a:ea typeface="微软雅黑" pitchFamily="34" charset="-122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4FFDD3E-A7D1-441B-9769-C0A595B06880}"/>
              </a:ext>
            </a:extLst>
          </p:cNvPr>
          <p:cNvSpPr txBox="1"/>
          <p:nvPr/>
        </p:nvSpPr>
        <p:spPr>
          <a:xfrm>
            <a:off x="3599229" y="3730094"/>
            <a:ext cx="7409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17375E"/>
                </a:solidFill>
                <a:latin typeface="微软雅黑" pitchFamily="34" charset="-122"/>
                <a:ea typeface="微软雅黑" pitchFamily="34" charset="-122"/>
                <a:sym typeface="+mn-lt"/>
              </a:rPr>
              <a:t>时   间：</a:t>
            </a:r>
            <a:r>
              <a:rPr lang="en-US" altLang="zh-CN" b="1" dirty="0">
                <a:solidFill>
                  <a:srgbClr val="17375E"/>
                </a:solidFill>
                <a:latin typeface="微软雅黑" pitchFamily="34" charset="-122"/>
                <a:ea typeface="微软雅黑" pitchFamily="34" charset="-122"/>
                <a:sym typeface="+mn-lt"/>
              </a:rPr>
              <a:t>2020</a:t>
            </a:r>
            <a:r>
              <a:rPr lang="zh-CN" altLang="en-US" b="1" dirty="0" smtClean="0">
                <a:solidFill>
                  <a:srgbClr val="17375E"/>
                </a:solidFill>
                <a:latin typeface="微软雅黑" pitchFamily="34" charset="-122"/>
                <a:ea typeface="微软雅黑" pitchFamily="34" charset="-122"/>
                <a:sym typeface="+mn-lt"/>
              </a:rPr>
              <a:t>年</a:t>
            </a:r>
            <a:r>
              <a:rPr lang="en-US" altLang="zh-CN" b="1" dirty="0">
                <a:solidFill>
                  <a:srgbClr val="17375E"/>
                </a:solidFill>
                <a:latin typeface="微软雅黑" pitchFamily="34" charset="-122"/>
                <a:ea typeface="微软雅黑" pitchFamily="34" charset="-122"/>
                <a:sym typeface="+mn-lt"/>
              </a:rPr>
              <a:t>8</a:t>
            </a:r>
            <a:r>
              <a:rPr lang="zh-CN" altLang="en-US" b="1" dirty="0" smtClean="0">
                <a:solidFill>
                  <a:srgbClr val="17375E"/>
                </a:solidFill>
                <a:latin typeface="微软雅黑" pitchFamily="34" charset="-122"/>
                <a:ea typeface="微软雅黑" pitchFamily="34" charset="-122"/>
                <a:sym typeface="+mn-lt"/>
              </a:rPr>
              <a:t>月</a:t>
            </a:r>
            <a:r>
              <a:rPr lang="en-US" altLang="zh-CN" b="1" dirty="0" smtClean="0">
                <a:solidFill>
                  <a:srgbClr val="17375E"/>
                </a:solidFill>
                <a:latin typeface="微软雅黑" pitchFamily="34" charset="-122"/>
                <a:ea typeface="微软雅黑" pitchFamily="34" charset="-122"/>
                <a:sym typeface="+mn-lt"/>
              </a:rPr>
              <a:t>24</a:t>
            </a:r>
            <a:r>
              <a:rPr lang="zh-CN" altLang="en-US" b="1" dirty="0" smtClean="0">
                <a:solidFill>
                  <a:srgbClr val="17375E"/>
                </a:solidFill>
                <a:latin typeface="微软雅黑" pitchFamily="34" charset="-122"/>
                <a:ea typeface="微软雅黑" pitchFamily="34" charset="-122"/>
                <a:sym typeface="+mn-lt"/>
              </a:rPr>
              <a:t>日</a:t>
            </a:r>
            <a:r>
              <a:rPr lang="zh-CN" altLang="en-US" b="1" dirty="0">
                <a:solidFill>
                  <a:srgbClr val="17375E"/>
                </a:solidFill>
                <a:latin typeface="微软雅黑" pitchFamily="34" charset="-122"/>
                <a:ea typeface="微软雅黑" pitchFamily="34" charset="-122"/>
                <a:sym typeface="+mn-lt"/>
              </a:rPr>
              <a:t>晚</a:t>
            </a:r>
            <a:r>
              <a:rPr lang="en-US" altLang="zh-CN" b="1" dirty="0">
                <a:solidFill>
                  <a:srgbClr val="17375E"/>
                </a:solidFill>
                <a:latin typeface="微软雅黑" pitchFamily="34" charset="-122"/>
                <a:ea typeface="微软雅黑" pitchFamily="34" charset="-122"/>
                <a:sym typeface="+mn-lt"/>
              </a:rPr>
              <a:t>19</a:t>
            </a:r>
            <a:r>
              <a:rPr lang="zh-CN" altLang="en-US" b="1" dirty="0">
                <a:solidFill>
                  <a:srgbClr val="17375E"/>
                </a:solidFill>
                <a:latin typeface="微软雅黑" pitchFamily="34" charset="-122"/>
                <a:ea typeface="微软雅黑" pitchFamily="34" charset="-122"/>
                <a:sym typeface="+mn-lt"/>
              </a:rPr>
              <a:t>：</a:t>
            </a:r>
            <a:r>
              <a:rPr lang="en-US" altLang="zh-CN" b="1" dirty="0">
                <a:solidFill>
                  <a:srgbClr val="17375E"/>
                </a:solidFill>
                <a:latin typeface="微软雅黑" pitchFamily="34" charset="-122"/>
                <a:ea typeface="微软雅黑" pitchFamily="34" charset="-122"/>
                <a:sym typeface="+mn-lt"/>
              </a:rPr>
              <a:t>00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3BB2620-63D2-44B9-9A60-209F7B3621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28" y="51470"/>
            <a:ext cx="2419790" cy="66428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BE52F2B-8F71-471B-9F6F-4F7D358340AC}"/>
              </a:ext>
            </a:extLst>
          </p:cNvPr>
          <p:cNvSpPr txBox="1"/>
          <p:nvPr/>
        </p:nvSpPr>
        <p:spPr>
          <a:xfrm>
            <a:off x="3601862" y="3111351"/>
            <a:ext cx="6382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17375E"/>
                </a:solidFill>
                <a:latin typeface="微软雅黑" pitchFamily="34" charset="-122"/>
                <a:ea typeface="微软雅黑" pitchFamily="34" charset="-122"/>
                <a:sym typeface="+mn-lt"/>
              </a:rPr>
              <a:t>主讲人</a:t>
            </a:r>
            <a:r>
              <a:rPr lang="zh-CN" altLang="en-US" b="1" dirty="0" smtClean="0">
                <a:solidFill>
                  <a:srgbClr val="17375E"/>
                </a:solidFill>
                <a:latin typeface="微软雅黑" pitchFamily="34" charset="-122"/>
                <a:ea typeface="微软雅黑" pitchFamily="34" charset="-122"/>
                <a:sym typeface="+mn-lt"/>
              </a:rPr>
              <a:t>：</a:t>
            </a:r>
            <a:r>
              <a:rPr lang="zh-CN" altLang="en-US" b="1" dirty="0">
                <a:solidFill>
                  <a:srgbClr val="17375E"/>
                </a:solidFill>
                <a:latin typeface="微软雅黑" pitchFamily="34" charset="-122"/>
                <a:ea typeface="微软雅黑" pitchFamily="34" charset="-122"/>
                <a:sym typeface="+mn-lt"/>
              </a:rPr>
              <a:t>陈禹</a:t>
            </a:r>
            <a:r>
              <a:rPr lang="zh-CN" altLang="en-US" b="1" dirty="0" smtClean="0">
                <a:solidFill>
                  <a:srgbClr val="17375E"/>
                </a:solidFill>
                <a:latin typeface="微软雅黑" pitchFamily="34" charset="-122"/>
                <a:ea typeface="微软雅黑" pitchFamily="34" charset="-122"/>
                <a:sym typeface="+mn-lt"/>
              </a:rPr>
              <a:t>豪（</a:t>
            </a:r>
            <a:r>
              <a:rPr lang="zh-CN" altLang="en-US" b="1" dirty="0">
                <a:solidFill>
                  <a:srgbClr val="17375E"/>
                </a:solidFill>
                <a:latin typeface="微软雅黑" pitchFamily="34" charset="-122"/>
                <a:ea typeface="微软雅黑" pitchFamily="34" charset="-122"/>
                <a:sym typeface="+mn-lt"/>
              </a:rPr>
              <a:t>北师统计硕士研究生）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589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9161" y="209459"/>
            <a:ext cx="5400000" cy="339221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932393" y="209458"/>
            <a:ext cx="5760000" cy="3392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3BB2620-63D2-44B9-9A60-209F7B3621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87" y="233194"/>
            <a:ext cx="1062758" cy="291749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95400" y="786190"/>
            <a:ext cx="10659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“量化”更接近一种</a:t>
            </a:r>
            <a:r>
              <a:rPr lang="zh-CN" altLang="en-US" sz="1600" b="1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分析问题的手段或思路</a:t>
            </a:r>
            <a:endParaRPr lang="en-US" altLang="zh-CN" sz="1600" b="1" u="sng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81798" y="2169454"/>
            <a:ext cx="1008112" cy="432048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投资策略</a:t>
            </a:r>
            <a:endParaRPr lang="zh-CN" altLang="en-US" sz="1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341858" y="1771722"/>
            <a:ext cx="1008112" cy="432048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主动型</a:t>
            </a:r>
            <a:endParaRPr lang="zh-CN" altLang="en-US" sz="1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341858" y="2646860"/>
            <a:ext cx="1008112" cy="432048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被动型</a:t>
            </a:r>
            <a:endParaRPr lang="zh-CN" altLang="en-US" sz="1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844209" y="1443220"/>
            <a:ext cx="1008112" cy="432048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传统</a:t>
            </a:r>
            <a:endParaRPr lang="en-US" altLang="zh-CN" sz="12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sz="1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主动型</a:t>
            </a:r>
            <a:endParaRPr lang="zh-CN" altLang="en-US" sz="1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844209" y="2141394"/>
            <a:ext cx="1008112" cy="432048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量化投资</a:t>
            </a:r>
            <a:endParaRPr lang="zh-CN" altLang="en-US" sz="1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346560" y="1443220"/>
            <a:ext cx="1387786" cy="432048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依靠经验判断</a:t>
            </a:r>
            <a:endParaRPr lang="en-US" altLang="zh-CN" sz="12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sz="1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战胜市场获取</a:t>
            </a:r>
            <a:r>
              <a:rPr lang="en-US" altLang="zh-CN" sz="1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α</a:t>
            </a:r>
            <a:endParaRPr lang="zh-CN" altLang="en-US" sz="1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346560" y="2066452"/>
            <a:ext cx="1387786" cy="580408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建立模型依靠计算机实现策略战胜市场获取</a:t>
            </a:r>
            <a:r>
              <a:rPr lang="en-US" altLang="zh-CN" sz="1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α</a:t>
            </a:r>
            <a:endParaRPr lang="zh-CN" altLang="en-US" sz="1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346560" y="2659879"/>
            <a:ext cx="1387786" cy="432048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无法获取</a:t>
            </a:r>
            <a:r>
              <a:rPr lang="en-US" altLang="zh-CN" sz="1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α</a:t>
            </a:r>
            <a:endParaRPr lang="zh-CN" altLang="en-US" sz="1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34" name="直接箭头连接符 33"/>
          <p:cNvCxnSpPr>
            <a:stCxn id="23" idx="3"/>
            <a:endCxn id="26" idx="1"/>
          </p:cNvCxnSpPr>
          <p:nvPr/>
        </p:nvCxnSpPr>
        <p:spPr>
          <a:xfrm flipV="1">
            <a:off x="1889910" y="1987746"/>
            <a:ext cx="451948" cy="39773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23" idx="3"/>
            <a:endCxn id="27" idx="1"/>
          </p:cNvCxnSpPr>
          <p:nvPr/>
        </p:nvCxnSpPr>
        <p:spPr>
          <a:xfrm>
            <a:off x="1889910" y="2385478"/>
            <a:ext cx="451948" cy="47740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26" idx="3"/>
            <a:endCxn id="28" idx="1"/>
          </p:cNvCxnSpPr>
          <p:nvPr/>
        </p:nvCxnSpPr>
        <p:spPr>
          <a:xfrm flipV="1">
            <a:off x="3349970" y="1659244"/>
            <a:ext cx="494239" cy="32850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26" idx="3"/>
            <a:endCxn id="29" idx="1"/>
          </p:cNvCxnSpPr>
          <p:nvPr/>
        </p:nvCxnSpPr>
        <p:spPr>
          <a:xfrm>
            <a:off x="3349970" y="1987746"/>
            <a:ext cx="494239" cy="36967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28" idx="3"/>
            <a:endCxn id="31" idx="1"/>
          </p:cNvCxnSpPr>
          <p:nvPr/>
        </p:nvCxnSpPr>
        <p:spPr>
          <a:xfrm>
            <a:off x="4852321" y="1659244"/>
            <a:ext cx="49423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29" idx="3"/>
            <a:endCxn id="32" idx="1"/>
          </p:cNvCxnSpPr>
          <p:nvPr/>
        </p:nvCxnSpPr>
        <p:spPr>
          <a:xfrm flipV="1">
            <a:off x="4852321" y="2356656"/>
            <a:ext cx="494239" cy="76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27" idx="3"/>
            <a:endCxn id="33" idx="1"/>
          </p:cNvCxnSpPr>
          <p:nvPr/>
        </p:nvCxnSpPr>
        <p:spPr>
          <a:xfrm>
            <a:off x="3349970" y="2862884"/>
            <a:ext cx="1996590" cy="1301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圆角矩形 61"/>
          <p:cNvSpPr/>
          <p:nvPr/>
        </p:nvSpPr>
        <p:spPr>
          <a:xfrm>
            <a:off x="3782018" y="1987746"/>
            <a:ext cx="3096344" cy="773122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695399" y="3552140"/>
            <a:ext cx="10659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>
                <a:latin typeface="楷体" panose="02010609060101010101" pitchFamily="49" charset="-122"/>
                <a:ea typeface="楷体" panose="02010609060101010101" pitchFamily="49" charset="-122"/>
              </a:rPr>
              <a:t>量化</a:t>
            </a:r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投资覆盖了投资的全过程</a:t>
            </a:r>
            <a:endParaRPr lang="en-US" altLang="zh-CN" sz="16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655936" y="4005064"/>
            <a:ext cx="8886213" cy="347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通过技术指标或者统计规律进行择时，选择交易时机和方向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655937" y="4387436"/>
            <a:ext cx="8886213" cy="347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采用数量化方法选择股票组合以获得超越基准收益</a:t>
            </a: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655937" y="4762925"/>
            <a:ext cx="8886213" cy="347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从数理统计的角度出发研究配对之间的规律，利用价差</a:t>
            </a:r>
            <a:r>
              <a:rPr lang="zh-CN" altLang="en-US" sz="16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并获利</a:t>
            </a: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682395" y="5158877"/>
            <a:ext cx="8886213" cy="347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从极为</a:t>
            </a:r>
            <a:r>
              <a:rPr lang="zh-CN" altLang="en-US" sz="16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短暂的市场变化中寻求</a:t>
            </a:r>
            <a:r>
              <a:rPr lang="zh-CN" altLang="en-US" sz="16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获利，交易以毫秒计算</a:t>
            </a: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682394" y="5531278"/>
            <a:ext cx="88862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利用公开信息，挖掘、分析可能对股价造成影响的</a:t>
            </a:r>
            <a:r>
              <a:rPr lang="zh-CN" altLang="en-US" sz="16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事件</a:t>
            </a: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2682394" y="5900127"/>
            <a:ext cx="8886213" cy="347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通过计算机程序发出交易质量，如</a:t>
            </a:r>
            <a:r>
              <a:rPr lang="en-US" altLang="zh-CN" sz="16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TWAP</a:t>
            </a:r>
            <a:r>
              <a:rPr lang="zh-CN" altLang="en-US" sz="16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16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VWAP</a:t>
            </a:r>
            <a:r>
              <a:rPr lang="zh-CN" altLang="en-US" sz="16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等</a:t>
            </a: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199456" y="4005064"/>
            <a:ext cx="1620000" cy="347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0040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量化择时</a:t>
            </a:r>
          </a:p>
        </p:txBody>
      </p:sp>
      <p:sp>
        <p:nvSpPr>
          <p:cNvPr id="45" name="矩形 44"/>
          <p:cNvSpPr/>
          <p:nvPr/>
        </p:nvSpPr>
        <p:spPr>
          <a:xfrm>
            <a:off x="1199457" y="4387436"/>
            <a:ext cx="1620000" cy="347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0040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量化选股</a:t>
            </a:r>
            <a:r>
              <a:rPr lang="en-US" altLang="zh-CN" sz="1600" b="1" dirty="0">
                <a:solidFill>
                  <a:srgbClr val="0040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1600" b="1" dirty="0">
                <a:solidFill>
                  <a:srgbClr val="0040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品种</a:t>
            </a:r>
          </a:p>
        </p:txBody>
      </p:sp>
      <p:sp>
        <p:nvSpPr>
          <p:cNvPr id="46" name="矩形 45"/>
          <p:cNvSpPr/>
          <p:nvPr/>
        </p:nvSpPr>
        <p:spPr>
          <a:xfrm>
            <a:off x="1199457" y="4762925"/>
            <a:ext cx="1620000" cy="347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0040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统计套利</a:t>
            </a:r>
          </a:p>
        </p:txBody>
      </p:sp>
      <p:sp>
        <p:nvSpPr>
          <p:cNvPr id="48" name="矩形 47"/>
          <p:cNvSpPr/>
          <p:nvPr/>
        </p:nvSpPr>
        <p:spPr>
          <a:xfrm>
            <a:off x="1225915" y="5158877"/>
            <a:ext cx="1620000" cy="347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0040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高频交易</a:t>
            </a:r>
          </a:p>
        </p:txBody>
      </p:sp>
      <p:sp>
        <p:nvSpPr>
          <p:cNvPr id="49" name="矩形 48"/>
          <p:cNvSpPr/>
          <p:nvPr/>
        </p:nvSpPr>
        <p:spPr>
          <a:xfrm>
            <a:off x="1225914" y="5531278"/>
            <a:ext cx="1620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0040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事件驱动</a:t>
            </a:r>
          </a:p>
        </p:txBody>
      </p:sp>
      <p:sp>
        <p:nvSpPr>
          <p:cNvPr id="51" name="矩形 50"/>
          <p:cNvSpPr/>
          <p:nvPr/>
        </p:nvSpPr>
        <p:spPr>
          <a:xfrm>
            <a:off x="1225914" y="5900127"/>
            <a:ext cx="1620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0040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算法</a:t>
            </a:r>
            <a:r>
              <a:rPr lang="zh-CN" altLang="en-US" sz="1600" b="1" dirty="0" smtClean="0">
                <a:solidFill>
                  <a:srgbClr val="0040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交易</a:t>
            </a:r>
            <a:endParaRPr lang="zh-CN" altLang="en-US" sz="1600" b="1" dirty="0">
              <a:solidFill>
                <a:srgbClr val="00409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1134222" y="4370608"/>
            <a:ext cx="7242698" cy="392317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623392" y="210126"/>
            <a:ext cx="3312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</a:t>
            </a:r>
            <a:r>
              <a:rPr lang="zh-CN" altLang="en-US" sz="14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、导入</a:t>
            </a:r>
            <a:endParaRPr lang="zh-CN" altLang="en-US" sz="1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1" b="6951"/>
          <a:stretch/>
        </p:blipFill>
        <p:spPr>
          <a:xfrm>
            <a:off x="8502797" y="841097"/>
            <a:ext cx="3165231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2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9161" y="209459"/>
            <a:ext cx="5400000" cy="339221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932393" y="209458"/>
            <a:ext cx="5760000" cy="3392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3BB2620-63D2-44B9-9A60-209F7B3621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87" y="233194"/>
            <a:ext cx="1062758" cy="2917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23392" y="210126"/>
            <a:ext cx="3312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二、多因子模型概览</a:t>
            </a:r>
            <a:endParaRPr lang="zh-CN" altLang="en-US" sz="1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44970" y="1063900"/>
            <a:ext cx="109303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量化多因子模型主要从统计的角度</a:t>
            </a:r>
            <a:r>
              <a:rPr lang="zh-CN" altLang="en-US" sz="1600" u="sng" dirty="0">
                <a:latin typeface="楷体" panose="02010609060101010101" pitchFamily="49" charset="-122"/>
                <a:ea typeface="楷体" panose="02010609060101010101" pitchFamily="49" charset="-122"/>
              </a:rPr>
              <a:t>研究因子收益率的变化规律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，并从</a:t>
            </a:r>
            <a:r>
              <a:rPr lang="zh-CN" altLang="en-US" sz="1600" u="sng" dirty="0">
                <a:latin typeface="楷体" panose="02010609060101010101" pitchFamily="49" charset="-122"/>
                <a:ea typeface="楷体" panose="02010609060101010101" pitchFamily="49" charset="-122"/>
              </a:rPr>
              <a:t>组合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的角度对</a:t>
            </a:r>
            <a:r>
              <a:rPr lang="zh-CN" altLang="en-US" sz="1600" u="sng" dirty="0">
                <a:latin typeface="楷体" panose="02010609060101010101" pitchFamily="49" charset="-122"/>
                <a:ea typeface="楷体" panose="02010609060101010101" pitchFamily="49" charset="-122"/>
              </a:rPr>
              <a:t>因子暴露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进行管理以</a:t>
            </a:r>
            <a:r>
              <a:rPr lang="zh-CN" altLang="en-US" sz="1600" u="sng" dirty="0">
                <a:latin typeface="楷体" panose="02010609060101010101" pitchFamily="49" charset="-122"/>
                <a:ea typeface="楷体" panose="02010609060101010101" pitchFamily="49" charset="-122"/>
              </a:rPr>
              <a:t>达到稳定超越基准的目标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662242" y="2975527"/>
                <a:ext cx="2897268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i="1" smtClean="0">
                              <a:solidFill>
                                <a:srgbClr val="004098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00409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4098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4098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altLang="zh-CN" i="1" smtClean="0">
                          <a:solidFill>
                            <a:srgbClr val="00409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 smtClean="0">
                              <a:solidFill>
                                <a:srgbClr val="004098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solidFill>
                                <a:srgbClr val="004098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solidFill>
                                <a:srgbClr val="004098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004098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00409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004098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4098"/>
                                  </a:solidFill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004098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acc>
                            <m:accPr>
                              <m:chr m:val="̃"/>
                              <m:ctrlPr>
                                <a:rPr lang="en-US" altLang="zh-CN" i="1">
                                  <a:solidFill>
                                    <a:srgbClr val="00409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409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4098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4098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zh-CN" b="0" i="1" smtClean="0">
                              <a:solidFill>
                                <a:srgbClr val="004098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̃"/>
                              <m:ctrlPr>
                                <a:rPr lang="en-US" altLang="zh-CN" i="1">
                                  <a:solidFill>
                                    <a:srgbClr val="00409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00409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4098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4098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rgbClr val="004098"/>
                  </a:solidFill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242" y="2975527"/>
                <a:ext cx="2897268" cy="10384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圆角矩形 13"/>
          <p:cNvSpPr/>
          <p:nvPr/>
        </p:nvSpPr>
        <p:spPr>
          <a:xfrm>
            <a:off x="5326783" y="2925630"/>
            <a:ext cx="1556646" cy="1193313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7138044" y="2925630"/>
            <a:ext cx="421466" cy="1193314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499483" y="2163895"/>
            <a:ext cx="12213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量化多因子</a:t>
            </a:r>
            <a:endParaRPr lang="en-US" altLang="zh-CN" sz="16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主要研究</a:t>
            </a:r>
          </a:p>
        </p:txBody>
      </p:sp>
      <p:sp>
        <p:nvSpPr>
          <p:cNvPr id="20" name="矩形 19"/>
          <p:cNvSpPr/>
          <p:nvPr/>
        </p:nvSpPr>
        <p:spPr>
          <a:xfrm>
            <a:off x="6745380" y="2152455"/>
            <a:ext cx="14228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传统主动投资</a:t>
            </a:r>
            <a:endParaRPr lang="en-US" altLang="zh-CN" sz="16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主要研究</a:t>
            </a: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4865364" y="4014016"/>
            <a:ext cx="0" cy="5976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649921" y="4707121"/>
            <a:ext cx="430887" cy="12563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股票收益率</a:t>
            </a: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661210" y="4707120"/>
            <a:ext cx="430887" cy="12563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因子暴露</a:t>
            </a:r>
            <a:endParaRPr lang="zh-CN" altLang="en-US" sz="1600" u="sng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457055" y="4709296"/>
            <a:ext cx="430887" cy="12563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因子收益率</a:t>
            </a:r>
            <a:endParaRPr lang="zh-CN" altLang="en-US" sz="1600" u="sng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154987" y="4707120"/>
            <a:ext cx="430887" cy="12563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残差收益率</a:t>
            </a:r>
            <a:endParaRPr lang="zh-CN" altLang="en-US" sz="1600" u="sng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29" name="直接箭头连接符 28"/>
          <p:cNvCxnSpPr/>
          <p:nvPr/>
        </p:nvCxnSpPr>
        <p:spPr>
          <a:xfrm flipV="1">
            <a:off x="5876653" y="4014016"/>
            <a:ext cx="0" cy="5976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V="1">
            <a:off x="6672498" y="4014016"/>
            <a:ext cx="0" cy="5976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V="1">
            <a:off x="7348777" y="4014015"/>
            <a:ext cx="0" cy="5976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644970" y="1645155"/>
            <a:ext cx="109303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量化多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因子模型：</a:t>
            </a:r>
            <a:r>
              <a:rPr lang="zh-CN" altLang="en-US" sz="1600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具备类似属性的投资标的，在市场上应该具有相似收益</a:t>
            </a:r>
            <a:endParaRPr lang="zh-CN" altLang="en-US" sz="1600" u="sng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23392" y="731801"/>
            <a:ext cx="109303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多因子选股、事件驱动选股、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风格轮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动选股、行业轮动选股、趋势跟踪选股等</a:t>
            </a:r>
            <a:endParaRPr lang="zh-CN" altLang="en-US" sz="1600" u="sng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44970" y="6051593"/>
            <a:ext cx="109303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因子暴露：回归</a:t>
            </a:r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&amp;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直接使用因子值</a:t>
            </a:r>
            <a:endParaRPr lang="zh-CN" altLang="en-US" sz="1600" u="sng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138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9161" y="209459"/>
            <a:ext cx="5400000" cy="339221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932393" y="209458"/>
            <a:ext cx="5760000" cy="3392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3BB2620-63D2-44B9-9A60-209F7B3621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87" y="233194"/>
            <a:ext cx="1062758" cy="2917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23392" y="210126"/>
            <a:ext cx="3312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三、多因子模型流程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7E9C3526-133A-4EA6-8A08-DB2ADCD2EE72}"/>
              </a:ext>
            </a:extLst>
          </p:cNvPr>
          <p:cNvCxnSpPr>
            <a:cxnSpLocks/>
          </p:cNvCxnSpPr>
          <p:nvPr/>
        </p:nvCxnSpPr>
        <p:spPr>
          <a:xfrm flipH="1">
            <a:off x="3599225" y="3992466"/>
            <a:ext cx="1" cy="9041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2AAB16E0-23E7-49C9-8AB6-69DCA080C894}"/>
              </a:ext>
            </a:extLst>
          </p:cNvPr>
          <p:cNvCxnSpPr>
            <a:cxnSpLocks/>
          </p:cNvCxnSpPr>
          <p:nvPr/>
        </p:nvCxnSpPr>
        <p:spPr>
          <a:xfrm>
            <a:off x="3600444" y="4896612"/>
            <a:ext cx="43561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E0EACA8B-8134-4D0E-8D40-5CA8FDC886CE}"/>
              </a:ext>
            </a:extLst>
          </p:cNvPr>
          <p:cNvCxnSpPr/>
          <p:nvPr/>
        </p:nvCxnSpPr>
        <p:spPr>
          <a:xfrm>
            <a:off x="479376" y="3260658"/>
            <a:ext cx="9810790" cy="18948"/>
          </a:xfrm>
          <a:prstGeom prst="line">
            <a:avLst/>
          </a:prstGeom>
          <a:ln w="1905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565CD92C-8F62-461F-B633-E29AAB0DDA2D}"/>
              </a:ext>
            </a:extLst>
          </p:cNvPr>
          <p:cNvCxnSpPr>
            <a:cxnSpLocks/>
          </p:cNvCxnSpPr>
          <p:nvPr/>
        </p:nvCxnSpPr>
        <p:spPr>
          <a:xfrm>
            <a:off x="10344472" y="3269549"/>
            <a:ext cx="1224136" cy="0"/>
          </a:xfrm>
          <a:prstGeom prst="straightConnector1">
            <a:avLst/>
          </a:prstGeom>
          <a:ln w="19050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872C577B-9571-4229-BE2E-7D25D9448E2A}"/>
              </a:ext>
            </a:extLst>
          </p:cNvPr>
          <p:cNvSpPr txBox="1"/>
          <p:nvPr/>
        </p:nvSpPr>
        <p:spPr>
          <a:xfrm>
            <a:off x="2092485" y="1051562"/>
            <a:ext cx="2209940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楷体" panose="02010609060101010101" charset="-122"/>
                <a:ea typeface="楷体" panose="02010609060101010101" charset="-122"/>
              </a:rPr>
              <a:t>·</a:t>
            </a:r>
            <a:r>
              <a:rPr lang="zh-CN" altLang="en-US" sz="1600" dirty="0" smtClean="0">
                <a:latin typeface="楷体" panose="02010609060101010101" charset="-122"/>
                <a:ea typeface="楷体" panose="02010609060101010101" charset="-122"/>
              </a:rPr>
              <a:t>基础数据采集与预处理</a:t>
            </a:r>
            <a:endParaRPr lang="en-US" altLang="zh-CN" sz="1600" dirty="0" smtClean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sz="1600" dirty="0" smtClean="0">
                <a:latin typeface="楷体" panose="02010609060101010101" charset="-122"/>
                <a:ea typeface="楷体" panose="02010609060101010101" charset="-122"/>
              </a:rPr>
              <a:t>·</a:t>
            </a:r>
            <a:r>
              <a:rPr lang="zh-CN" altLang="en-US" sz="1600" dirty="0" smtClean="0">
                <a:latin typeface="楷体" panose="02010609060101010101" charset="-122"/>
                <a:ea typeface="楷体" panose="02010609060101010101" charset="-122"/>
              </a:rPr>
              <a:t>通过分层测试、</a:t>
            </a:r>
            <a:r>
              <a:rPr lang="en-US" altLang="zh-CN" sz="1600" dirty="0" smtClean="0">
                <a:latin typeface="楷体" panose="02010609060101010101" charset="-122"/>
                <a:ea typeface="楷体" panose="02010609060101010101" charset="-122"/>
              </a:rPr>
              <a:t>IC</a:t>
            </a:r>
            <a:r>
              <a:rPr lang="zh-CN" altLang="en-US" sz="1600" dirty="0" smtClean="0">
                <a:latin typeface="楷体" panose="02010609060101010101" charset="-122"/>
                <a:ea typeface="楷体" panose="02010609060101010101" charset="-122"/>
              </a:rPr>
              <a:t>值分析、回归分析等方法进行因子识别</a:t>
            </a:r>
            <a:endParaRPr lang="zh-CN" altLang="en-US" sz="1600" dirty="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8BFD1C93-5F48-4052-BADD-E54EB21A58EC}"/>
              </a:ext>
            </a:extLst>
          </p:cNvPr>
          <p:cNvSpPr txBox="1"/>
          <p:nvPr/>
        </p:nvSpPr>
        <p:spPr>
          <a:xfrm>
            <a:off x="4031890" y="4354629"/>
            <a:ext cx="2391453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  <a:sym typeface="+mn-ea"/>
              </a:rPr>
              <a:t>·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  <a:sym typeface="+mn-ea"/>
              </a:rPr>
              <a:t>因子合成</a:t>
            </a:r>
            <a:endParaRPr lang="en-US" altLang="zh-CN" sz="1600" dirty="0" smtClean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charset="-122"/>
              <a:sym typeface="+mn-ea"/>
            </a:endParaRPr>
          </a:p>
          <a:p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·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共线性、异方差分析</a:t>
            </a:r>
            <a:endParaRPr lang="en-US" altLang="zh-CN" sz="1600" dirty="0" smtClean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·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因子多元回归</a:t>
            </a:r>
            <a:endParaRPr lang="en-US" altLang="zh-CN" sz="1600" dirty="0" smtClean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·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预测因子下期收益</a:t>
            </a:r>
            <a:endParaRPr lang="en-US" altLang="zh-CN" sz="1600" dirty="0" smtClean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·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预测个股下期收益</a:t>
            </a: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6" name="六边形 45"/>
          <p:cNvSpPr/>
          <p:nvPr/>
        </p:nvSpPr>
        <p:spPr>
          <a:xfrm>
            <a:off x="2803690" y="2540251"/>
            <a:ext cx="1739265" cy="1458595"/>
          </a:xfrm>
          <a:prstGeom prst="hexagon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收益预测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7" name="六边形 46"/>
          <p:cNvSpPr/>
          <p:nvPr/>
        </p:nvSpPr>
        <p:spPr>
          <a:xfrm>
            <a:off x="4665521" y="2531361"/>
            <a:ext cx="1739265" cy="1458595"/>
          </a:xfrm>
          <a:prstGeom prst="hexagon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楷体" panose="02010609060101010101" pitchFamily="49" charset="-122"/>
                <a:ea typeface="楷体" panose="02010609060101010101" pitchFamily="49" charset="-122"/>
              </a:rPr>
              <a:t>风险预测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8" name="六边形 47"/>
          <p:cNvSpPr/>
          <p:nvPr/>
        </p:nvSpPr>
        <p:spPr>
          <a:xfrm>
            <a:off x="6527352" y="2536866"/>
            <a:ext cx="1739265" cy="1458595"/>
          </a:xfrm>
          <a:prstGeom prst="hexagon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组合优化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9" name="六边形 48"/>
          <p:cNvSpPr/>
          <p:nvPr/>
        </p:nvSpPr>
        <p:spPr>
          <a:xfrm>
            <a:off x="8389183" y="2550944"/>
            <a:ext cx="1739265" cy="1458595"/>
          </a:xfrm>
          <a:prstGeom prst="hexagon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业绩归因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8CA0A1AF-04B0-40F5-B341-2B18D3DA77A2}"/>
              </a:ext>
            </a:extLst>
          </p:cNvPr>
          <p:cNvCxnSpPr/>
          <p:nvPr/>
        </p:nvCxnSpPr>
        <p:spPr>
          <a:xfrm flipV="1">
            <a:off x="1823584" y="1794837"/>
            <a:ext cx="0" cy="745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2BFB1864-1084-447D-896E-D7FD48C8DB54}"/>
              </a:ext>
            </a:extLst>
          </p:cNvPr>
          <p:cNvCxnSpPr/>
          <p:nvPr/>
        </p:nvCxnSpPr>
        <p:spPr>
          <a:xfrm>
            <a:off x="1823584" y="1795221"/>
            <a:ext cx="26890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六边形 54"/>
          <p:cNvSpPr/>
          <p:nvPr/>
        </p:nvSpPr>
        <p:spPr>
          <a:xfrm>
            <a:off x="953952" y="2531361"/>
            <a:ext cx="1739265" cy="1458595"/>
          </a:xfrm>
          <a:prstGeom prst="hexagon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因子筛选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872C577B-9571-4229-BE2E-7D25D9448E2A}"/>
              </a:ext>
            </a:extLst>
          </p:cNvPr>
          <p:cNvSpPr txBox="1"/>
          <p:nvPr/>
        </p:nvSpPr>
        <p:spPr>
          <a:xfrm>
            <a:off x="5734496" y="1303920"/>
            <a:ext cx="2209940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楷体" panose="02010609060101010101" charset="-122"/>
                <a:ea typeface="楷体" panose="02010609060101010101" charset="-122"/>
              </a:rPr>
              <a:t>·</a:t>
            </a:r>
            <a:r>
              <a:rPr lang="zh-CN" altLang="en-US" sz="1600" dirty="0" smtClean="0">
                <a:latin typeface="楷体" panose="02010609060101010101" charset="-122"/>
                <a:ea typeface="楷体" panose="02010609060101010101" charset="-122"/>
              </a:rPr>
              <a:t>计算风险因子历史收益率协方差阵</a:t>
            </a:r>
            <a:endParaRPr lang="en-US" altLang="zh-CN" sz="1600" dirty="0" smtClean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sz="1600" dirty="0" smtClean="0">
                <a:latin typeface="楷体" panose="02010609060101010101" charset="-122"/>
                <a:ea typeface="楷体" panose="02010609060101010101" charset="-122"/>
              </a:rPr>
              <a:t>·</a:t>
            </a:r>
            <a:r>
              <a:rPr lang="zh-CN" altLang="en-US" sz="1600" dirty="0" smtClean="0">
                <a:latin typeface="楷体" panose="02010609060101010101" charset="-122"/>
                <a:ea typeface="楷体" panose="02010609060101010101" charset="-122"/>
              </a:rPr>
              <a:t>计算个股残差风险</a:t>
            </a:r>
            <a:endParaRPr lang="zh-CN" altLang="en-US" sz="1600" dirty="0">
              <a:latin typeface="楷体" panose="02010609060101010101" charset="-122"/>
              <a:ea typeface="楷体" panose="02010609060101010101" charset="-122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8CA0A1AF-04B0-40F5-B341-2B18D3DA77A2}"/>
              </a:ext>
            </a:extLst>
          </p:cNvPr>
          <p:cNvCxnSpPr/>
          <p:nvPr/>
        </p:nvCxnSpPr>
        <p:spPr>
          <a:xfrm flipV="1">
            <a:off x="5465595" y="1762210"/>
            <a:ext cx="0" cy="745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2BFB1864-1084-447D-896E-D7FD48C8DB54}"/>
              </a:ext>
            </a:extLst>
          </p:cNvPr>
          <p:cNvCxnSpPr/>
          <p:nvPr/>
        </p:nvCxnSpPr>
        <p:spPr>
          <a:xfrm>
            <a:off x="5465595" y="1762594"/>
            <a:ext cx="26890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7E9C3526-133A-4EA6-8A08-DB2ADCD2EE72}"/>
              </a:ext>
            </a:extLst>
          </p:cNvPr>
          <p:cNvCxnSpPr>
            <a:cxnSpLocks/>
          </p:cNvCxnSpPr>
          <p:nvPr/>
        </p:nvCxnSpPr>
        <p:spPr>
          <a:xfrm flipH="1">
            <a:off x="7343351" y="4015102"/>
            <a:ext cx="1" cy="9041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2AAB16E0-23E7-49C9-8AB6-69DCA080C894}"/>
              </a:ext>
            </a:extLst>
          </p:cNvPr>
          <p:cNvCxnSpPr>
            <a:cxnSpLocks/>
          </p:cNvCxnSpPr>
          <p:nvPr/>
        </p:nvCxnSpPr>
        <p:spPr>
          <a:xfrm>
            <a:off x="7344570" y="4919248"/>
            <a:ext cx="43561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8BFD1C93-5F48-4052-BADD-E54EB21A58EC}"/>
              </a:ext>
            </a:extLst>
          </p:cNvPr>
          <p:cNvSpPr txBox="1"/>
          <p:nvPr/>
        </p:nvSpPr>
        <p:spPr>
          <a:xfrm>
            <a:off x="7776016" y="4377265"/>
            <a:ext cx="3330018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  <a:sym typeface="+mn-ea"/>
              </a:rPr>
              <a:t>·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  <a:sym typeface="+mn-ea"/>
              </a:rPr>
              <a:t>确定组合的收益目标和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  <a:sym typeface="+mn-ea"/>
              </a:rPr>
              <a:t>风险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charset="-122"/>
                <a:sym typeface="+mn-ea"/>
              </a:rPr>
              <a:t>目标</a:t>
            </a:r>
            <a:endParaRPr lang="en-US" altLang="zh-CN" sz="1600" dirty="0" smtClean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charset="-122"/>
              <a:sym typeface="+mn-ea"/>
            </a:endParaRPr>
          </a:p>
          <a:p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行业权重约束</a:t>
            </a:r>
            <a:endParaRPr lang="en-US" altLang="zh-CN" sz="16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因子暴露约束</a:t>
            </a:r>
            <a:endParaRPr lang="en-US" altLang="zh-CN" sz="16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个股上限约束</a:t>
            </a:r>
            <a:endParaRPr lang="en-US" altLang="zh-CN" sz="16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二次规划求解组合权重分配</a:t>
            </a:r>
            <a:endParaRPr lang="en-US" altLang="zh-CN" sz="16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872C577B-9571-4229-BE2E-7D25D9448E2A}"/>
              </a:ext>
            </a:extLst>
          </p:cNvPr>
          <p:cNvSpPr txBox="1"/>
          <p:nvPr/>
        </p:nvSpPr>
        <p:spPr>
          <a:xfrm>
            <a:off x="9459533" y="1338984"/>
            <a:ext cx="2209940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楷体" panose="02010609060101010101" charset="-122"/>
                <a:ea typeface="楷体" panose="02010609060101010101" charset="-122"/>
              </a:rPr>
              <a:t>·</a:t>
            </a:r>
            <a:r>
              <a:rPr lang="zh-CN" altLang="en-US" sz="1600" dirty="0" smtClean="0">
                <a:latin typeface="楷体" panose="02010609060101010101" charset="-122"/>
                <a:ea typeface="楷体" panose="02010609060101010101" charset="-122"/>
              </a:rPr>
              <a:t>构建业绩归因模型</a:t>
            </a:r>
            <a:endParaRPr lang="en-US" altLang="zh-CN" sz="1600" dirty="0" smtClean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sz="1600" dirty="0" smtClean="0">
                <a:latin typeface="楷体" panose="02010609060101010101" charset="-122"/>
                <a:ea typeface="楷体" panose="02010609060101010101" charset="-122"/>
              </a:rPr>
              <a:t>·</a:t>
            </a:r>
            <a:r>
              <a:rPr lang="zh-CN" altLang="en-US" sz="1600" dirty="0" smtClean="0">
                <a:latin typeface="楷体" panose="02010609060101010101" charset="-122"/>
                <a:ea typeface="楷体" panose="02010609060101010101" charset="-122"/>
              </a:rPr>
              <a:t>深度挖掘</a:t>
            </a:r>
            <a:r>
              <a:rPr lang="en-US" altLang="zh-CN" sz="1600" dirty="0" smtClean="0">
                <a:latin typeface="楷体" panose="02010609060101010101" charset="-122"/>
                <a:ea typeface="楷体" panose="02010609060101010101" charset="-122"/>
              </a:rPr>
              <a:t>Alpha</a:t>
            </a:r>
            <a:r>
              <a:rPr lang="zh-CN" altLang="en-US" sz="1600" dirty="0" smtClean="0">
                <a:latin typeface="楷体" panose="02010609060101010101" charset="-122"/>
                <a:ea typeface="楷体" panose="02010609060101010101" charset="-122"/>
              </a:rPr>
              <a:t>因子</a:t>
            </a:r>
            <a:endParaRPr lang="en-US" altLang="zh-CN" sz="1600" dirty="0" smtClean="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en-US" altLang="zh-CN" sz="1600" dirty="0" smtClean="0">
                <a:latin typeface="楷体" panose="02010609060101010101" charset="-122"/>
                <a:ea typeface="楷体" panose="02010609060101010101" charset="-122"/>
              </a:rPr>
              <a:t>·</a:t>
            </a:r>
            <a:r>
              <a:rPr lang="zh-CN" altLang="en-US" sz="1600" dirty="0" smtClean="0">
                <a:latin typeface="楷体" panose="02010609060101010101" charset="-122"/>
                <a:ea typeface="楷体" panose="02010609060101010101" charset="-122"/>
              </a:rPr>
              <a:t>机器学习构建非线性选股体系</a:t>
            </a:r>
            <a:endParaRPr lang="zh-CN" altLang="en-US" sz="1600" dirty="0">
              <a:latin typeface="楷体" panose="02010609060101010101" charset="-122"/>
              <a:ea typeface="楷体" panose="02010609060101010101" charset="-122"/>
            </a:endParaRPr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8CA0A1AF-04B0-40F5-B341-2B18D3DA77A2}"/>
              </a:ext>
            </a:extLst>
          </p:cNvPr>
          <p:cNvCxnSpPr/>
          <p:nvPr/>
        </p:nvCxnSpPr>
        <p:spPr>
          <a:xfrm flipV="1">
            <a:off x="9190632" y="1797274"/>
            <a:ext cx="0" cy="745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2BFB1864-1084-447D-896E-D7FD48C8DB54}"/>
              </a:ext>
            </a:extLst>
          </p:cNvPr>
          <p:cNvCxnSpPr/>
          <p:nvPr/>
        </p:nvCxnSpPr>
        <p:spPr>
          <a:xfrm>
            <a:off x="9190632" y="1797658"/>
            <a:ext cx="26890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87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9161" y="209459"/>
            <a:ext cx="5400000" cy="339221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932393" y="209458"/>
            <a:ext cx="5760000" cy="3392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3BB2620-63D2-44B9-9A60-209F7B3621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87" y="233194"/>
            <a:ext cx="1062758" cy="2917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23392" y="210126"/>
            <a:ext cx="3312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三、多因子模型</a:t>
            </a:r>
            <a:r>
              <a:rPr lang="zh-CN" altLang="en-US" sz="1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流程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695400" y="786190"/>
            <a:ext cx="10659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0040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常用</a:t>
            </a:r>
            <a:r>
              <a:rPr lang="zh-CN" altLang="en-US" sz="1600" b="1" dirty="0" smtClean="0">
                <a:solidFill>
                  <a:srgbClr val="0040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因子</a:t>
            </a:r>
            <a:endParaRPr lang="en-US" altLang="zh-CN" sz="1600" b="1" u="sng" dirty="0" smtClean="0">
              <a:solidFill>
                <a:srgbClr val="00409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635718" y="1124744"/>
            <a:ext cx="109303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基础数据的获取和清洗：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爬虫、金融数据服务商</a:t>
            </a:r>
            <a:r>
              <a:rPr lang="en-US" altLang="zh-CN" sz="1600" dirty="0" err="1" smtClean="0">
                <a:latin typeface="楷体" panose="02010609060101010101" pitchFamily="49" charset="-122"/>
                <a:ea typeface="楷体" panose="02010609060101010101" pitchFamily="49" charset="-122"/>
              </a:rPr>
              <a:t>api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SQL</a:t>
            </a:r>
          </a:p>
          <a:p>
            <a:endParaRPr lang="en-US" altLang="zh-CN" sz="16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基本面因子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：估值、成长、盈利、财务质量、市值等</a:t>
            </a:r>
            <a:endParaRPr lang="en-US" altLang="zh-CN" sz="1600" u="sng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技术面因子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：趋势、反转、成交量、波动率、换手率、</a:t>
            </a:r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beta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等</a:t>
            </a:r>
            <a:endParaRPr lang="en-US" altLang="zh-CN" sz="16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机构因子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：一致预期、评级、关注度等</a:t>
            </a:r>
            <a:endParaRPr lang="en-US" altLang="zh-CN" sz="16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672" y="2564904"/>
            <a:ext cx="5400600" cy="3590549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403" y="2564904"/>
            <a:ext cx="5379205" cy="35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36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9161" y="209459"/>
            <a:ext cx="5400000" cy="339221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932393" y="209458"/>
            <a:ext cx="5760000" cy="3392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3BB2620-63D2-44B9-9A60-209F7B3621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87" y="233194"/>
            <a:ext cx="1062758" cy="2917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23392" y="210126"/>
            <a:ext cx="3312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三、多因子模型</a:t>
            </a:r>
            <a:r>
              <a:rPr lang="zh-CN" altLang="en-US" sz="1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流程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695400" y="786190"/>
            <a:ext cx="10659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40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因子预处理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（没有绝对正确的顺序，需考虑适用情景、数据质量等）</a:t>
            </a:r>
            <a:endParaRPr lang="en-US" altLang="zh-CN" sz="16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37766" y="1222036"/>
            <a:ext cx="109303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>
                <a:latin typeface="楷体" panose="02010609060101010101" pitchFamily="49" charset="-122"/>
                <a:ea typeface="楷体" panose="02010609060101010101" pitchFamily="49" charset="-122"/>
              </a:rPr>
              <a:t>去</a:t>
            </a:r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极值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：中位数去极值、均值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标准差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修正（</a:t>
            </a:r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3σ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）、箱型图等</a:t>
            </a:r>
            <a:endParaRPr lang="en-US" altLang="zh-CN" sz="16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23392" y="1628823"/>
            <a:ext cx="109303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中性化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：市值中性化、行业中性化等（如</a:t>
            </a:r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PB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因子在不同行业、不同市值规模的公司中差异较大）</a:t>
            </a:r>
            <a:endParaRPr lang="en-US" altLang="zh-CN" sz="16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    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以单因子作为被解释变量，市值、行业因子作为解释变量做线性回归取残差作为新的单因子值</a:t>
            </a:r>
            <a:endParaRPr lang="en-US" altLang="zh-CN" sz="16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14" name="图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9688467"/>
              </p:ext>
            </p:extLst>
          </p:nvPr>
        </p:nvGraphicFramePr>
        <p:xfrm>
          <a:off x="744860" y="2414363"/>
          <a:ext cx="540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圆角矩形 14"/>
          <p:cNvSpPr/>
          <p:nvPr/>
        </p:nvSpPr>
        <p:spPr>
          <a:xfrm>
            <a:off x="1032892" y="2558379"/>
            <a:ext cx="504056" cy="2448272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5353372" y="2558379"/>
            <a:ext cx="577175" cy="2448272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7" name="图表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2867184"/>
              </p:ext>
            </p:extLst>
          </p:nvPr>
        </p:nvGraphicFramePr>
        <p:xfrm>
          <a:off x="6269845" y="2420888"/>
          <a:ext cx="540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8" name="圆角矩形 17"/>
          <p:cNvSpPr/>
          <p:nvPr/>
        </p:nvSpPr>
        <p:spPr>
          <a:xfrm>
            <a:off x="6649516" y="2558379"/>
            <a:ext cx="1224136" cy="2448272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9728127" y="2552556"/>
            <a:ext cx="1224136" cy="2448272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739509" y="5304398"/>
            <a:ext cx="109303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补空值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：以全市场均值、所处行业均值、市值均值进行填充，算法填充</a:t>
            </a:r>
            <a:endParaRPr lang="en-US" altLang="zh-CN" sz="16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35935" y="5816107"/>
            <a:ext cx="109303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标准化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：一般以</a:t>
            </a:r>
            <a:r>
              <a:rPr lang="en-US" altLang="zh-CN" sz="1600" dirty="0" err="1" smtClean="0">
                <a:latin typeface="楷体" panose="02010609060101010101" pitchFamily="49" charset="-122"/>
                <a:ea typeface="楷体" panose="02010609060101010101" pitchFamily="49" charset="-122"/>
              </a:rPr>
              <a:t>zscore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为主，正态分布</a:t>
            </a:r>
            <a:endParaRPr lang="en-US" altLang="zh-CN" sz="16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299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9161" y="209459"/>
            <a:ext cx="5400000" cy="339221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932393" y="209458"/>
            <a:ext cx="5760000" cy="3392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3BB2620-63D2-44B9-9A60-209F7B3621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87" y="233194"/>
            <a:ext cx="1062758" cy="2917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23392" y="210126"/>
            <a:ext cx="3312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三、多因子模型</a:t>
            </a:r>
            <a:r>
              <a:rPr lang="zh-CN" altLang="en-US" sz="1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流程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695400" y="786190"/>
            <a:ext cx="10659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40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因子合成</a:t>
            </a:r>
            <a:endParaRPr lang="en-US" altLang="zh-CN" sz="16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37766" y="1261790"/>
            <a:ext cx="109303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同类型的因子可能存在较强的相关性，多元线性回归的时候会造成多重共线性</a:t>
            </a:r>
            <a:endParaRPr lang="zh-CN" altLang="en-US" sz="1600" u="sng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23392" y="1837854"/>
            <a:ext cx="109303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筛选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：根据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因子本身的有效性进行排序，挑选最有效的因子进行保留，删除其他因子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；</a:t>
            </a:r>
            <a:endParaRPr lang="en-US" altLang="zh-CN" sz="16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37766" y="2413918"/>
            <a:ext cx="1093033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u="sng" dirty="0">
                <a:latin typeface="楷体" panose="02010609060101010101" pitchFamily="49" charset="-122"/>
                <a:ea typeface="楷体" panose="02010609060101010101" pitchFamily="49" charset="-122"/>
              </a:rPr>
              <a:t>加权法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zh-CN" altLang="en-US" sz="1600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等权加权</a:t>
            </a:r>
            <a:endParaRPr lang="en-US" altLang="zh-CN" sz="1600" u="sng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    2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en-US" altLang="zh-CN" sz="1600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IC</a:t>
            </a:r>
            <a:r>
              <a:rPr lang="zh-CN" altLang="en-US" sz="1600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加权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信息系数加权（</a:t>
            </a:r>
            <a:r>
              <a:rPr lang="en-US" altLang="zh-CN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Information Coefficient</a:t>
            </a:r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en-US" altLang="zh-CN" sz="16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	 </a:t>
            </a:r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  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当期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因子与下一期收益的相关性</a:t>
            </a:r>
            <a:endParaRPr lang="en-US" altLang="zh-CN" sz="16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      </a:t>
            </a:r>
            <a:r>
              <a:rPr lang="en-US" altLang="zh-CN" sz="1600" u="sng" dirty="0" err="1" smtClean="0">
                <a:latin typeface="楷体" panose="02010609060101010101" pitchFamily="49" charset="-122"/>
                <a:ea typeface="楷体" panose="02010609060101010101" pitchFamily="49" charset="-122"/>
              </a:rPr>
              <a:t>Rank_IC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：当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期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因子排序值与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下一期收益的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相关性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    3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en-US" altLang="zh-CN" sz="1600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IC_IR</a:t>
            </a:r>
            <a:r>
              <a:rPr lang="zh-CN" altLang="en-US" sz="1600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加权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信息比率加权（</a:t>
            </a:r>
            <a:r>
              <a:rPr lang="en-US" altLang="zh-CN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Information Ratio</a:t>
            </a:r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en-US" altLang="zh-CN" sz="16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               IC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多周期均值</a:t>
            </a:r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/IC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的标准差</a:t>
            </a:r>
          </a:p>
        </p:txBody>
      </p:sp>
      <p:sp>
        <p:nvSpPr>
          <p:cNvPr id="23" name="矩形 22"/>
          <p:cNvSpPr/>
          <p:nvPr/>
        </p:nvSpPr>
        <p:spPr>
          <a:xfrm>
            <a:off x="623392" y="4221088"/>
            <a:ext cx="109303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其他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PCA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、历史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收益率（半衰）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加权法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等</a:t>
            </a:r>
            <a:endParaRPr lang="en-US" altLang="zh-CN" sz="16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748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49161" y="209459"/>
            <a:ext cx="5400000" cy="339221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932393" y="209458"/>
            <a:ext cx="5760000" cy="3392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3BB2620-63D2-44B9-9A60-209F7B3621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87" y="233194"/>
            <a:ext cx="1062758" cy="2917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23392" y="210126"/>
            <a:ext cx="3312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四、多因子模型的实现</a:t>
            </a:r>
            <a:endParaRPr lang="zh-CN" altLang="en-US" sz="1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95400" y="786190"/>
            <a:ext cx="10659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409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因子预处理</a:t>
            </a:r>
            <a:endParaRPr lang="en-US" altLang="zh-CN" sz="16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734" y="786190"/>
            <a:ext cx="6696744" cy="2207918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95400" y="1124744"/>
            <a:ext cx="10659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>
                <a:latin typeface="楷体" panose="02010609060101010101" pitchFamily="49" charset="-122"/>
                <a:ea typeface="楷体" panose="02010609060101010101" pitchFamily="49" charset="-122"/>
              </a:rPr>
              <a:t>去</a:t>
            </a:r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极值</a:t>
            </a:r>
            <a:endParaRPr lang="en-US" altLang="zh-CN" sz="16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888" y="3262450"/>
            <a:ext cx="5828597" cy="3216646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95400" y="3163385"/>
            <a:ext cx="10659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16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补空值</a:t>
            </a:r>
            <a:endParaRPr lang="en-US" altLang="zh-CN" sz="16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49232" y="1504675"/>
            <a:ext cx="38066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剔除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ST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、停牌、新股、过去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60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个交易日内交易不超过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30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日的股票</a:t>
            </a:r>
          </a:p>
        </p:txBody>
      </p:sp>
    </p:spTree>
    <p:extLst>
      <p:ext uri="{BB962C8B-B14F-4D97-AF65-F5344CB8AC3E}">
        <p14:creationId xmlns:p14="http://schemas.microsoft.com/office/powerpoint/2010/main" val="228178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1771</TotalTime>
  <Words>1044</Words>
  <Application>Microsoft Office PowerPoint</Application>
  <PresentationFormat>宽屏</PresentationFormat>
  <Paragraphs>204</Paragraphs>
  <Slides>15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Times New Roman</vt:lpstr>
      <vt:lpstr>Arial</vt:lpstr>
      <vt:lpstr>宋体</vt:lpstr>
      <vt:lpstr>Calibri</vt:lpstr>
      <vt:lpstr>微软雅黑</vt:lpstr>
      <vt:lpstr>新細明體</vt:lpstr>
      <vt:lpstr>楷体</vt:lpstr>
      <vt:lpstr>Cambria Math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微软用户</dc:creator>
  <cp:lastModifiedBy>yuhao chen</cp:lastModifiedBy>
  <cp:revision>123</cp:revision>
  <dcterms:created xsi:type="dcterms:W3CDTF">2020-03-07T03:02:25Z</dcterms:created>
  <dcterms:modified xsi:type="dcterms:W3CDTF">2020-08-23T12:27:05Z</dcterms:modified>
</cp:coreProperties>
</file>